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tmp" ContentType="image/jpe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 /><Relationship Id="rId2" Type="http://schemas.openxmlformats.org/package/2006/relationships/metadata/core-properties" Target="docProps/core.xml" /><Relationship Id="rId1" Type="http://schemas.openxmlformats.org/officeDocument/2006/relationships/officeDocument" Target="ppt/presentation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12192000" cy="6858000"/>
  <p:notesSz cx="6858000" cy="12192000"/>
  <p:embeddedFontLst>
    <p:embeddedFont>
      <p:font typeface="MiSans" pitchFamily="2" charset="-122"/>
      <p:regular r:id="rId24"/>
    </p:embeddedFont>
  </p:embeddedFontLst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slide" Target="slides/slide12.xml" /><Relationship Id="rId18" Type="http://schemas.openxmlformats.org/officeDocument/2006/relationships/slide" Target="slides/slide17.xml" /><Relationship Id="rId26" Type="http://schemas.openxmlformats.org/officeDocument/2006/relationships/viewProps" Target="viewProps.xml" /><Relationship Id="rId3" Type="http://schemas.openxmlformats.org/officeDocument/2006/relationships/slide" Target="slides/slide2.xml" /><Relationship Id="rId21" Type="http://schemas.openxmlformats.org/officeDocument/2006/relationships/slide" Target="slides/slide20.xml" /><Relationship Id="rId7" Type="http://schemas.openxmlformats.org/officeDocument/2006/relationships/slide" Target="slides/slide6.xml" /><Relationship Id="rId12" Type="http://schemas.openxmlformats.org/officeDocument/2006/relationships/slide" Target="slides/slide11.xml" /><Relationship Id="rId17" Type="http://schemas.openxmlformats.org/officeDocument/2006/relationships/slide" Target="slides/slide16.xml" /><Relationship Id="rId25" Type="http://schemas.openxmlformats.org/officeDocument/2006/relationships/presProps" Target="presProps.xml" /><Relationship Id="rId2" Type="http://schemas.openxmlformats.org/officeDocument/2006/relationships/slide" Target="slides/slide1.xml" /><Relationship Id="rId16" Type="http://schemas.openxmlformats.org/officeDocument/2006/relationships/slide" Target="slides/slide15.xml" /><Relationship Id="rId20" Type="http://schemas.openxmlformats.org/officeDocument/2006/relationships/slide" Target="slides/slide19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slide" Target="slides/slide10.xml" /><Relationship Id="rId24" Type="http://schemas.openxmlformats.org/officeDocument/2006/relationships/font" Target="fonts/font1.fntdata" /><Relationship Id="rId5" Type="http://schemas.openxmlformats.org/officeDocument/2006/relationships/slide" Target="slides/slide4.xml" /><Relationship Id="rId15" Type="http://schemas.openxmlformats.org/officeDocument/2006/relationships/slide" Target="slides/slide14.xml" /><Relationship Id="rId23" Type="http://schemas.openxmlformats.org/officeDocument/2006/relationships/notesMaster" Target="notesMasters/notesMaster1.xml" /><Relationship Id="rId28" Type="http://schemas.openxmlformats.org/officeDocument/2006/relationships/tableStyles" Target="tableStyles.xml" /><Relationship Id="rId10" Type="http://schemas.openxmlformats.org/officeDocument/2006/relationships/slide" Target="slides/slide9.xml" /><Relationship Id="rId19" Type="http://schemas.openxmlformats.org/officeDocument/2006/relationships/slide" Target="slides/slide18.xml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slide" Target="slides/slide13.xml" /><Relationship Id="rId22" Type="http://schemas.openxmlformats.org/officeDocument/2006/relationships/slide" Target="slides/slide21.xml" /><Relationship Id="rId27" Type="http://schemas.openxmlformats.org/officeDocument/2006/relationships/theme" Target="theme/theme1.xml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 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6111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6111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9E331F-0A2C-CC47-85FF-6E1EE8A63820}" type="datetimeFigureOut">
              <a:rPr lang="tr-TR"/>
              <a:t>24.09.2025</a:t>
            </a:fld>
            <a:endParaRPr lang="tr-TR"/>
          </a:p>
        </p:txBody>
      </p:sp>
      <p:sp>
        <p:nvSpPr>
          <p:cNvPr id="4" name="Slayt Resmi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-228600" y="1524000"/>
            <a:ext cx="7315200" cy="41148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5867400"/>
            <a:ext cx="5486400" cy="48006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4"/>
          </p:nvPr>
        </p:nvSpPr>
        <p:spPr>
          <a:xfrm>
            <a:off x="0" y="11580813"/>
            <a:ext cx="2971800" cy="6111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11580813"/>
            <a:ext cx="2971800" cy="6111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7E4590-E275-6943-9B39-048B52772C84}" type="slidenum">
              <a:rPr lang="tr-TR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6560592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 /><Relationship Id="rId1" Type="http://schemas.openxmlformats.org/officeDocument/2006/relationships/notesMaster" Target="../notesMasters/notesMaster1.xml" 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 /><Relationship Id="rId1" Type="http://schemas.openxmlformats.org/officeDocument/2006/relationships/notesMaster" Target="../notesMasters/notesMaster1.xml" 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 /><Relationship Id="rId1" Type="http://schemas.openxmlformats.org/officeDocument/2006/relationships/notesMaster" Target="../notesMasters/notesMaster1.xml" 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 /><Relationship Id="rId1" Type="http://schemas.openxmlformats.org/officeDocument/2006/relationships/notesMaster" Target="../notesMasters/notesMaster1.xml" 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 /><Relationship Id="rId1" Type="http://schemas.openxmlformats.org/officeDocument/2006/relationships/notesMaster" Target="../notesMasters/notesMaster1.xml" 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 /><Relationship Id="rId1" Type="http://schemas.openxmlformats.org/officeDocument/2006/relationships/notesMaster" Target="../notesMasters/notesMaster1.xml" 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 /><Relationship Id="rId1" Type="http://schemas.openxmlformats.org/officeDocument/2006/relationships/notesMaster" Target="../notesMasters/notesMaster1.xml" 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 /><Relationship Id="rId1" Type="http://schemas.openxmlformats.org/officeDocument/2006/relationships/notesMaster" Target="../notesMasters/notesMaster1.xml" 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 /><Relationship Id="rId1" Type="http://schemas.openxmlformats.org/officeDocument/2006/relationships/notesMaster" Target="../notesMasters/notesMaster1.xml" 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 /><Relationship Id="rId1" Type="http://schemas.openxmlformats.org/officeDocument/2006/relationships/notesMaster" Target="../notesMasters/notesMaster1.xml" 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 /><Relationship Id="rId1" Type="http://schemas.openxmlformats.org/officeDocument/2006/relationships/notesMaster" Target="../notesMasters/notesMaster1.xml" 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 /><Relationship Id="rId1" Type="http://schemas.openxmlformats.org/officeDocument/2006/relationships/notesMaster" Target="../notesMasters/notesMaster1.xml" 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 /><Relationship Id="rId1" Type="http://schemas.openxmlformats.org/officeDocument/2006/relationships/notesMaster" Target="../notesMasters/notesMaster1.xml" 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 /><Relationship Id="rId1" Type="http://schemas.openxmlformats.org/officeDocument/2006/relationships/notesMaster" Target="../notesMasters/notesMaster1.xml" 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 /><Relationship Id="rId1" Type="http://schemas.openxmlformats.org/officeDocument/2006/relationships/notesMaster" Target="../notesMasters/notesMaster1.xml" 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 /><Relationship Id="rId1" Type="http://schemas.openxmlformats.org/officeDocument/2006/relationships/notesMaster" Target="../notesMasters/notesMaster1.xml" 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 /><Relationship Id="rId1" Type="http://schemas.openxmlformats.org/officeDocument/2006/relationships/notesMaster" Target="../notesMasters/notesMaster1.xml" 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 /><Relationship Id="rId1" Type="http://schemas.openxmlformats.org/officeDocument/2006/relationships/notesMaster" Target="../notesMasters/notesMaster1.xml" 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 /><Relationship Id="rId1" Type="http://schemas.openxmlformats.org/officeDocument/2006/relationships/notesMaster" Target="../notesMasters/notesMaster1.xml" 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 /><Relationship Id="rId1" Type="http://schemas.openxmlformats.org/officeDocument/2006/relationships/notesMaster" Target="../notesMasters/notesMaster1.xml" 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notesSlide" Target="../notesSlides/notesSlide1.xml" /><Relationship Id="rId1" Type="http://schemas.openxmlformats.org/officeDocument/2006/relationships/slideLayout" Target="../slideLayouts/slideLayout1.xml" /><Relationship Id="rId6" Type="http://schemas.openxmlformats.org/officeDocument/2006/relationships/image" Target="../media/image4.png" /><Relationship Id="rId5" Type="http://schemas.openxmlformats.org/officeDocument/2006/relationships/image" Target="../media/image3.png" /><Relationship Id="rId4" Type="http://schemas.openxmlformats.org/officeDocument/2006/relationships/image" Target="../media/image2.png" 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 /><Relationship Id="rId7" Type="http://schemas.openxmlformats.org/officeDocument/2006/relationships/image" Target="../media/image8.png" /><Relationship Id="rId2" Type="http://schemas.openxmlformats.org/officeDocument/2006/relationships/notesSlide" Target="../notesSlides/notesSlide10.xml" /><Relationship Id="rId1" Type="http://schemas.openxmlformats.org/officeDocument/2006/relationships/slideLayout" Target="../slideLayouts/slideLayout1.xml" /><Relationship Id="rId6" Type="http://schemas.openxmlformats.org/officeDocument/2006/relationships/image" Target="../media/image14.jpg" /><Relationship Id="rId5" Type="http://schemas.openxmlformats.org/officeDocument/2006/relationships/image" Target="../media/image10.png" /><Relationship Id="rId4" Type="http://schemas.openxmlformats.org/officeDocument/2006/relationships/image" Target="../media/image22.tmp" 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 /><Relationship Id="rId3" Type="http://schemas.openxmlformats.org/officeDocument/2006/relationships/image" Target="../media/image23.jpg" /><Relationship Id="rId7" Type="http://schemas.openxmlformats.org/officeDocument/2006/relationships/image" Target="../media/image26.tmp" /><Relationship Id="rId2" Type="http://schemas.openxmlformats.org/officeDocument/2006/relationships/notesSlide" Target="../notesSlides/notesSlide11.xml" /><Relationship Id="rId1" Type="http://schemas.openxmlformats.org/officeDocument/2006/relationships/slideLayout" Target="../slideLayouts/slideLayout1.xml" /><Relationship Id="rId6" Type="http://schemas.openxmlformats.org/officeDocument/2006/relationships/image" Target="../media/image10.png" /><Relationship Id="rId5" Type="http://schemas.openxmlformats.org/officeDocument/2006/relationships/image" Target="../media/image25.png" /><Relationship Id="rId4" Type="http://schemas.openxmlformats.org/officeDocument/2006/relationships/image" Target="../media/image24.jpeg" /><Relationship Id="rId9" Type="http://schemas.openxmlformats.org/officeDocument/2006/relationships/image" Target="../media/image28.tmp" 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 /><Relationship Id="rId2" Type="http://schemas.openxmlformats.org/officeDocument/2006/relationships/notesSlide" Target="../notesSlides/notesSlide12.xml" /><Relationship Id="rId1" Type="http://schemas.openxmlformats.org/officeDocument/2006/relationships/slideLayout" Target="../slideLayouts/slideLayout1.xml" /><Relationship Id="rId6" Type="http://schemas.openxmlformats.org/officeDocument/2006/relationships/image" Target="../media/image7.png" /><Relationship Id="rId5" Type="http://schemas.openxmlformats.org/officeDocument/2006/relationships/image" Target="../media/image2.png" /><Relationship Id="rId4" Type="http://schemas.openxmlformats.org/officeDocument/2006/relationships/image" Target="../media/image6.jpeg" 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 /><Relationship Id="rId7" Type="http://schemas.openxmlformats.org/officeDocument/2006/relationships/image" Target="../media/image14.jpg" /><Relationship Id="rId2" Type="http://schemas.openxmlformats.org/officeDocument/2006/relationships/notesSlide" Target="../notesSlides/notesSlide13.xml" /><Relationship Id="rId1" Type="http://schemas.openxmlformats.org/officeDocument/2006/relationships/slideLayout" Target="../slideLayouts/slideLayout1.xml" /><Relationship Id="rId6" Type="http://schemas.openxmlformats.org/officeDocument/2006/relationships/image" Target="../media/image2.png" /><Relationship Id="rId5" Type="http://schemas.openxmlformats.org/officeDocument/2006/relationships/image" Target="../media/image29.jpg" /><Relationship Id="rId4" Type="http://schemas.openxmlformats.org/officeDocument/2006/relationships/image" Target="../media/image10.png" 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 /><Relationship Id="rId2" Type="http://schemas.openxmlformats.org/officeDocument/2006/relationships/notesSlide" Target="../notesSlides/notesSlide14.xml" /><Relationship Id="rId1" Type="http://schemas.openxmlformats.org/officeDocument/2006/relationships/slideLayout" Target="../slideLayouts/slideLayout1.xml" /><Relationship Id="rId6" Type="http://schemas.openxmlformats.org/officeDocument/2006/relationships/image" Target="../media/image2.png" /><Relationship Id="rId5" Type="http://schemas.openxmlformats.org/officeDocument/2006/relationships/image" Target="../media/image10.png" /><Relationship Id="rId4" Type="http://schemas.openxmlformats.org/officeDocument/2006/relationships/image" Target="../media/image30.png" 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 /><Relationship Id="rId2" Type="http://schemas.openxmlformats.org/officeDocument/2006/relationships/notesSlide" Target="../notesSlides/notesSlide15.xml" /><Relationship Id="rId1" Type="http://schemas.openxmlformats.org/officeDocument/2006/relationships/slideLayout" Target="../slideLayouts/slideLayout1.xml" /><Relationship Id="rId6" Type="http://schemas.openxmlformats.org/officeDocument/2006/relationships/image" Target="../media/image7.png" /><Relationship Id="rId5" Type="http://schemas.openxmlformats.org/officeDocument/2006/relationships/image" Target="../media/image2.png" /><Relationship Id="rId4" Type="http://schemas.openxmlformats.org/officeDocument/2006/relationships/image" Target="../media/image6.jpeg" 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 /><Relationship Id="rId2" Type="http://schemas.openxmlformats.org/officeDocument/2006/relationships/notesSlide" Target="../notesSlides/notesSlide16.xml" /><Relationship Id="rId1" Type="http://schemas.openxmlformats.org/officeDocument/2006/relationships/slideLayout" Target="../slideLayouts/slideLayout1.xml" /><Relationship Id="rId5" Type="http://schemas.openxmlformats.org/officeDocument/2006/relationships/image" Target="../media/image33.jpeg" /><Relationship Id="rId4" Type="http://schemas.openxmlformats.org/officeDocument/2006/relationships/image" Target="../media/image32.jpeg" 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 /><Relationship Id="rId7" Type="http://schemas.openxmlformats.org/officeDocument/2006/relationships/image" Target="../media/image12.jpeg" /><Relationship Id="rId2" Type="http://schemas.openxmlformats.org/officeDocument/2006/relationships/notesSlide" Target="../notesSlides/notesSlide17.xml" /><Relationship Id="rId1" Type="http://schemas.openxmlformats.org/officeDocument/2006/relationships/slideLayout" Target="../slideLayouts/slideLayout1.xml" /><Relationship Id="rId6" Type="http://schemas.openxmlformats.org/officeDocument/2006/relationships/image" Target="../media/image10.png" /><Relationship Id="rId5" Type="http://schemas.openxmlformats.org/officeDocument/2006/relationships/image" Target="../media/image35.tmp" /><Relationship Id="rId4" Type="http://schemas.openxmlformats.org/officeDocument/2006/relationships/image" Target="../media/image34.jpg" 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 /><Relationship Id="rId2" Type="http://schemas.openxmlformats.org/officeDocument/2006/relationships/notesSlide" Target="../notesSlides/notesSlide18.xml" /><Relationship Id="rId1" Type="http://schemas.openxmlformats.org/officeDocument/2006/relationships/slideLayout" Target="../slideLayouts/slideLayout1.xml" /><Relationship Id="rId6" Type="http://schemas.openxmlformats.org/officeDocument/2006/relationships/image" Target="../media/image7.png" /><Relationship Id="rId5" Type="http://schemas.openxmlformats.org/officeDocument/2006/relationships/image" Target="../media/image2.png" /><Relationship Id="rId4" Type="http://schemas.openxmlformats.org/officeDocument/2006/relationships/image" Target="../media/image6.jpeg" 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 /><Relationship Id="rId2" Type="http://schemas.openxmlformats.org/officeDocument/2006/relationships/notesSlide" Target="../notesSlides/notesSlide19.xml" /><Relationship Id="rId1" Type="http://schemas.openxmlformats.org/officeDocument/2006/relationships/slideLayout" Target="../slideLayouts/slideLayout1.xml" /><Relationship Id="rId5" Type="http://schemas.openxmlformats.org/officeDocument/2006/relationships/image" Target="../media/image2.png" /><Relationship Id="rId4" Type="http://schemas.openxmlformats.org/officeDocument/2006/relationships/image" Target="../media/image36.jpeg" 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 /><Relationship Id="rId2" Type="http://schemas.openxmlformats.org/officeDocument/2006/relationships/notesSlide" Target="../notesSlides/notesSlide2.xml" /><Relationship Id="rId1" Type="http://schemas.openxmlformats.org/officeDocument/2006/relationships/slideLayout" Target="../slideLayouts/slideLayout1.xml" /><Relationship Id="rId6" Type="http://schemas.openxmlformats.org/officeDocument/2006/relationships/image" Target="../media/image7.png" /><Relationship Id="rId5" Type="http://schemas.openxmlformats.org/officeDocument/2006/relationships/image" Target="../media/image2.png" /><Relationship Id="rId4" Type="http://schemas.openxmlformats.org/officeDocument/2006/relationships/image" Target="../media/image6.jpeg" 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 /><Relationship Id="rId7" Type="http://schemas.openxmlformats.org/officeDocument/2006/relationships/image" Target="../media/image14.jpg" /><Relationship Id="rId2" Type="http://schemas.openxmlformats.org/officeDocument/2006/relationships/notesSlide" Target="../notesSlides/notesSlide20.xml" /><Relationship Id="rId1" Type="http://schemas.openxmlformats.org/officeDocument/2006/relationships/slideLayout" Target="../slideLayouts/slideLayout1.xml" /><Relationship Id="rId6" Type="http://schemas.openxmlformats.org/officeDocument/2006/relationships/image" Target="../media/image38.jpg" /><Relationship Id="rId5" Type="http://schemas.openxmlformats.org/officeDocument/2006/relationships/image" Target="../media/image37.png" /><Relationship Id="rId4" Type="http://schemas.openxmlformats.org/officeDocument/2006/relationships/image" Target="../media/image10.png" 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 /><Relationship Id="rId7" Type="http://schemas.openxmlformats.org/officeDocument/2006/relationships/image" Target="../media/image40.jpeg" /><Relationship Id="rId2" Type="http://schemas.openxmlformats.org/officeDocument/2006/relationships/notesSlide" Target="../notesSlides/notesSlide21.xml" /><Relationship Id="rId1" Type="http://schemas.openxmlformats.org/officeDocument/2006/relationships/slideLayout" Target="../slideLayouts/slideLayout1.xml" /><Relationship Id="rId6" Type="http://schemas.openxmlformats.org/officeDocument/2006/relationships/image" Target="../media/image7.png" /><Relationship Id="rId5" Type="http://schemas.openxmlformats.org/officeDocument/2006/relationships/image" Target="../media/image14.jpg" /><Relationship Id="rId4" Type="http://schemas.openxmlformats.org/officeDocument/2006/relationships/image" Target="../media/image2.png" 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 /><Relationship Id="rId2" Type="http://schemas.openxmlformats.org/officeDocument/2006/relationships/notesSlide" Target="../notesSlides/notesSlide3.xml" /><Relationship Id="rId1" Type="http://schemas.openxmlformats.org/officeDocument/2006/relationships/slideLayout" Target="../slideLayouts/slideLayout1.xml" /><Relationship Id="rId6" Type="http://schemas.openxmlformats.org/officeDocument/2006/relationships/image" Target="../media/image7.png" /><Relationship Id="rId5" Type="http://schemas.openxmlformats.org/officeDocument/2006/relationships/image" Target="../media/image2.png" /><Relationship Id="rId4" Type="http://schemas.openxmlformats.org/officeDocument/2006/relationships/image" Target="../media/image6.jpeg" 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 /><Relationship Id="rId7" Type="http://schemas.openxmlformats.org/officeDocument/2006/relationships/image" Target="../media/image12.jpeg" /><Relationship Id="rId2" Type="http://schemas.openxmlformats.org/officeDocument/2006/relationships/notesSlide" Target="../notesSlides/notesSlide4.xml" /><Relationship Id="rId1" Type="http://schemas.openxmlformats.org/officeDocument/2006/relationships/slideLayout" Target="../slideLayouts/slideLayout1.xml" /><Relationship Id="rId6" Type="http://schemas.openxmlformats.org/officeDocument/2006/relationships/image" Target="../media/image2.png" /><Relationship Id="rId5" Type="http://schemas.openxmlformats.org/officeDocument/2006/relationships/image" Target="../media/image11.png" /><Relationship Id="rId4" Type="http://schemas.openxmlformats.org/officeDocument/2006/relationships/image" Target="../media/image10.png" 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 /><Relationship Id="rId7" Type="http://schemas.openxmlformats.org/officeDocument/2006/relationships/image" Target="../media/image12.jpeg" /><Relationship Id="rId2" Type="http://schemas.openxmlformats.org/officeDocument/2006/relationships/notesSlide" Target="../notesSlides/notesSlide5.xml" /><Relationship Id="rId1" Type="http://schemas.openxmlformats.org/officeDocument/2006/relationships/slideLayout" Target="../slideLayouts/slideLayout1.xml" /><Relationship Id="rId6" Type="http://schemas.openxmlformats.org/officeDocument/2006/relationships/image" Target="../media/image14.jpg" /><Relationship Id="rId5" Type="http://schemas.openxmlformats.org/officeDocument/2006/relationships/image" Target="../media/image2.png" /><Relationship Id="rId4" Type="http://schemas.openxmlformats.org/officeDocument/2006/relationships/image" Target="../media/image13.jpg" 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 /><Relationship Id="rId2" Type="http://schemas.openxmlformats.org/officeDocument/2006/relationships/notesSlide" Target="../notesSlides/notesSlide6.xml" /><Relationship Id="rId1" Type="http://schemas.openxmlformats.org/officeDocument/2006/relationships/slideLayout" Target="../slideLayouts/slideLayout1.xml" /><Relationship Id="rId6" Type="http://schemas.openxmlformats.org/officeDocument/2006/relationships/image" Target="../media/image7.png" /><Relationship Id="rId5" Type="http://schemas.openxmlformats.org/officeDocument/2006/relationships/image" Target="../media/image2.png" /><Relationship Id="rId4" Type="http://schemas.openxmlformats.org/officeDocument/2006/relationships/image" Target="../media/image6.jpeg" 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 /><Relationship Id="rId7" Type="http://schemas.openxmlformats.org/officeDocument/2006/relationships/image" Target="../media/image2.png" /><Relationship Id="rId2" Type="http://schemas.openxmlformats.org/officeDocument/2006/relationships/notesSlide" Target="../notesSlides/notesSlide7.xml" /><Relationship Id="rId1" Type="http://schemas.openxmlformats.org/officeDocument/2006/relationships/slideLayout" Target="../slideLayouts/slideLayout1.xml" /><Relationship Id="rId6" Type="http://schemas.openxmlformats.org/officeDocument/2006/relationships/image" Target="../media/image12.jpeg" /><Relationship Id="rId5" Type="http://schemas.openxmlformats.org/officeDocument/2006/relationships/image" Target="../media/image16.png" /><Relationship Id="rId4" Type="http://schemas.openxmlformats.org/officeDocument/2006/relationships/image" Target="../media/image10.png" 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 /><Relationship Id="rId3" Type="http://schemas.openxmlformats.org/officeDocument/2006/relationships/image" Target="../media/image17.png" /><Relationship Id="rId7" Type="http://schemas.openxmlformats.org/officeDocument/2006/relationships/image" Target="../media/image14.jpg" /><Relationship Id="rId2" Type="http://schemas.openxmlformats.org/officeDocument/2006/relationships/notesSlide" Target="../notesSlides/notesSlide8.xml" /><Relationship Id="rId1" Type="http://schemas.openxmlformats.org/officeDocument/2006/relationships/slideLayout" Target="../slideLayouts/slideLayout1.xml" /><Relationship Id="rId6" Type="http://schemas.openxmlformats.org/officeDocument/2006/relationships/image" Target="../media/image19.png" /><Relationship Id="rId5" Type="http://schemas.openxmlformats.org/officeDocument/2006/relationships/image" Target="../media/image18.png" /><Relationship Id="rId4" Type="http://schemas.openxmlformats.org/officeDocument/2006/relationships/image" Target="../media/image10.png" 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 /><Relationship Id="rId2" Type="http://schemas.openxmlformats.org/officeDocument/2006/relationships/notesSlide" Target="../notesSlides/notesSlide9.xml" /><Relationship Id="rId1" Type="http://schemas.openxmlformats.org/officeDocument/2006/relationships/slideLayout" Target="../slideLayouts/slideLayout1.xml" /><Relationship Id="rId6" Type="http://schemas.openxmlformats.org/officeDocument/2006/relationships/image" Target="../media/image7.png" /><Relationship Id="rId5" Type="http://schemas.openxmlformats.org/officeDocument/2006/relationships/image" Target="../media/image2.png" /><Relationship Id="rId4" Type="http://schemas.openxmlformats.org/officeDocument/2006/relationships/image" Target="../media/image6.jpe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1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5:09:07-d2r9g4pe3tpg8rchv4p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2484465" y="4624705"/>
            <a:ext cx="965200" cy="96901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53390" y="977900"/>
            <a:ext cx="11522075" cy="2607945"/>
          </a:xfrm>
          <a:prstGeom prst="rect">
            <a:avLst/>
          </a:prstGeom>
          <a:noFill/>
          <a:ln/>
        </p:spPr>
        <p:txBody>
          <a:bodyPr wrap="square" lIns="99695" tIns="49784" rIns="99695" bIns="49784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6600" dirty="0">
                <a:solidFill>
                  <a:srgbClr val="0D0D0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Dijital Atıkların Gizli Yüzü</a:t>
            </a:r>
            <a:endParaRPr lang="en-US" sz="1600" dirty="0"/>
          </a:p>
        </p:txBody>
      </p:sp>
      <p:pic>
        <p:nvPicPr>
          <p:cNvPr id="4" name="Image 1" descr="https://kimi-img.moonshot.cn/pub/slides/slides_tmpl/image/25-09-02-15:09:07-d2r9g4pe3tpg8rchv4p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857" y="4443869"/>
            <a:ext cx="9658350" cy="57150"/>
          </a:xfrm>
          <a:prstGeom prst="rect">
            <a:avLst/>
          </a:prstGeom>
        </p:spPr>
      </p:pic>
      <p:pic>
        <p:nvPicPr>
          <p:cNvPr id="5" name="Image 2" descr="https://kimi-img.moonshot.cn/pub/slides/slides_tmpl/image/25-09-02-15:09:07-d2r9g4pe3tpg8rchv4og.png"/>
          <p:cNvPicPr>
            <a:picLocks noChangeAspect="1"/>
          </p:cNvPicPr>
          <p:nvPr/>
        </p:nvPicPr>
        <p:blipFill>
          <a:blip r:embed="rId5"/>
          <a:srcRect l="62" r="62"/>
          <a:stretch/>
        </p:blipFill>
        <p:spPr>
          <a:xfrm>
            <a:off x="3811905" y="4624705"/>
            <a:ext cx="2044065" cy="513715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3811905" y="4712970"/>
            <a:ext cx="2044065" cy="2454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Eren Ege İnan</a:t>
            </a:r>
            <a:endParaRPr lang="en-US" sz="1600" dirty="0"/>
          </a:p>
        </p:txBody>
      </p:sp>
      <p:pic>
        <p:nvPicPr>
          <p:cNvPr id="7" name="Image 3" descr="https://kimi-img.moonshot.cn/pub/slides/slides_tmpl/image/25-09-02-15:09:07-d2r9g4pe3tpg8rchv4og.png"/>
          <p:cNvPicPr>
            <a:picLocks noChangeAspect="1"/>
          </p:cNvPicPr>
          <p:nvPr/>
        </p:nvPicPr>
        <p:blipFill>
          <a:blip r:embed="rId5"/>
          <a:srcRect l="62" r="62"/>
          <a:stretch/>
        </p:blipFill>
        <p:spPr>
          <a:xfrm>
            <a:off x="6057900" y="4624705"/>
            <a:ext cx="2044065" cy="513715"/>
          </a:xfrm>
          <a:prstGeom prst="rect">
            <a:avLst/>
          </a:prstGeom>
        </p:spPr>
      </p:pic>
      <p:sp>
        <p:nvSpPr>
          <p:cNvPr id="8" name="Text 2"/>
          <p:cNvSpPr/>
          <p:nvPr/>
        </p:nvSpPr>
        <p:spPr>
          <a:xfrm>
            <a:off x="6057900" y="4712970"/>
            <a:ext cx="2044065" cy="2454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Teknoloji Çöplüğü</a:t>
            </a:r>
            <a:endParaRPr lang="en-US" sz="1600" dirty="0"/>
          </a:p>
        </p:txBody>
      </p:sp>
      <p:pic>
        <p:nvPicPr>
          <p:cNvPr id="9" name="Image 4" descr="https://kimi-img.moonshot.cn/pub/slides/slides_tmpl/image/25-09-02-15:09:07-d2r9g4pe3tpg8rchv4p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2860" y="5935980"/>
            <a:ext cx="9658350" cy="57150"/>
          </a:xfrm>
          <a:prstGeom prst="rect">
            <a:avLst/>
          </a:prstGeom>
        </p:spPr>
      </p:pic>
      <p:pic>
        <p:nvPicPr>
          <p:cNvPr id="10" name="Image 5" descr="https://kimi-img.moonshot.cn/pub/slides/slides_tmpl/image/25-09-02-15:09:07-d2r9g4pe3tpg8rchv4q0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18040" y="4927600"/>
            <a:ext cx="1383665" cy="100838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1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5:09:28-d2r9ga1e3tpg8rchv55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4405" y="1746250"/>
            <a:ext cx="5425440" cy="2330450"/>
          </a:xfrm>
          <a:prstGeom prst="rect">
            <a:avLst/>
          </a:prstGeom>
        </p:spPr>
      </p:pic>
      <p:pic>
        <p:nvPicPr>
          <p:cNvPr id="3" name="Image 1"/>
          <p:cNvPicPr>
            <a:picLocks noChangeAspect="1"/>
          </p:cNvPicPr>
          <p:nvPr/>
        </p:nvPicPr>
        <p:blipFill>
          <a:blip r:embed="rId4"/>
          <a:srcRect l="926" r="926"/>
          <a:stretch/>
        </p:blipFill>
        <p:spPr>
          <a:xfrm>
            <a:off x="774770" y="1688147"/>
            <a:ext cx="4711065" cy="4799965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9-02-15:09:08-d2r9g51e3tpg8rchv50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680000">
            <a:off x="625943" y="-292917"/>
            <a:ext cx="410596" cy="1637554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542290" y="867410"/>
            <a:ext cx="10027920" cy="83312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Dünya Genelinde E-Atık Üretimi</a:t>
            </a:r>
            <a:endParaRPr lang="en-US" sz="1600" dirty="0"/>
          </a:p>
        </p:txBody>
      </p:sp>
      <p:pic>
        <p:nvPicPr>
          <p:cNvPr id="6" name="Image 3" descr="https://kimi-img.moonshot.cn/pub/slides/slides_tmpl/image/25-09-02-15:09:07-d2r9g4pe3tpg8rchv4rg.jpg"/>
          <p:cNvPicPr>
            <a:picLocks noChangeAspect="1"/>
          </p:cNvPicPr>
          <p:nvPr/>
        </p:nvPicPr>
        <p:blipFill>
          <a:blip r:embed="rId6"/>
          <a:srcRect t="30065" b="30065"/>
          <a:stretch/>
        </p:blipFill>
        <p:spPr>
          <a:xfrm>
            <a:off x="760095" y="1687195"/>
            <a:ext cx="370840" cy="4801870"/>
          </a:xfrm>
          <a:prstGeom prst="rect">
            <a:avLst/>
          </a:prstGeom>
        </p:spPr>
      </p:pic>
      <p:pic>
        <p:nvPicPr>
          <p:cNvPr id="7" name="Image 4" descr="https://kimi-img.moonshot.cn/pub/slides/slides_tmpl/image/25-09-02-15:09:07-d2r9g4pe3tpg8rchv4vg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10348595" y="567055"/>
            <a:ext cx="1010285" cy="875665"/>
          </a:xfrm>
          <a:prstGeom prst="rect">
            <a:avLst/>
          </a:prstGeom>
        </p:spPr>
      </p:pic>
      <p:pic>
        <p:nvPicPr>
          <p:cNvPr id="8" name="Image 5" descr="https://kimi-img.moonshot.cn/pub/slides/slides_tmpl/image/25-09-02-15:09:28-d2r9ga1e3tpg8rchv55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0760" y="4159250"/>
            <a:ext cx="5425440" cy="2330450"/>
          </a:xfrm>
          <a:prstGeom prst="rect">
            <a:avLst/>
          </a:prstGeom>
        </p:spPr>
      </p:pic>
      <p:sp>
        <p:nvSpPr>
          <p:cNvPr id="9" name="Shape 1"/>
          <p:cNvSpPr/>
          <p:nvPr/>
        </p:nvSpPr>
        <p:spPr>
          <a:xfrm>
            <a:off x="10570486" y="1822231"/>
            <a:ext cx="684530" cy="638765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10" name="Text 2"/>
          <p:cNvSpPr/>
          <p:nvPr/>
        </p:nvSpPr>
        <p:spPr>
          <a:xfrm>
            <a:off x="10570486" y="1822231"/>
            <a:ext cx="684530" cy="6387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10000"/>
              </a:lnSpc>
              <a:buNone/>
            </a:pPr>
            <a:r>
              <a:rPr lang="en-US" sz="4000" dirty="0">
                <a:solidFill>
                  <a:srgbClr val="B87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11" name="Text 3"/>
          <p:cNvSpPr/>
          <p:nvPr/>
        </p:nvSpPr>
        <p:spPr>
          <a:xfrm>
            <a:off x="6359525" y="2058035"/>
            <a:ext cx="4077970" cy="30678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Küresel E-Atık Üretimi</a:t>
            </a:r>
            <a:endParaRPr lang="en-US" sz="1600" dirty="0"/>
          </a:p>
        </p:txBody>
      </p:sp>
      <p:sp>
        <p:nvSpPr>
          <p:cNvPr id="12" name="Text 4"/>
          <p:cNvSpPr/>
          <p:nvPr/>
        </p:nvSpPr>
        <p:spPr>
          <a:xfrm>
            <a:off x="6228150" y="2390070"/>
            <a:ext cx="5084324" cy="96004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2019 yılında dünya genelinde 53,6 milyon ton e-atık üretilmiştir. Bu miktarın yalnızca %17,4’ü resmi olarak geri dönüştürülmüştür.</a:t>
            </a:r>
            <a:endParaRPr lang="en-US" sz="1600" dirty="0"/>
          </a:p>
        </p:txBody>
      </p:sp>
      <p:sp>
        <p:nvSpPr>
          <p:cNvPr id="13" name="Shape 5"/>
          <p:cNvSpPr/>
          <p:nvPr/>
        </p:nvSpPr>
        <p:spPr>
          <a:xfrm>
            <a:off x="10616841" y="4235231"/>
            <a:ext cx="684530" cy="67691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14" name="Text 6"/>
          <p:cNvSpPr/>
          <p:nvPr/>
        </p:nvSpPr>
        <p:spPr>
          <a:xfrm>
            <a:off x="10616841" y="4235231"/>
            <a:ext cx="684530" cy="6769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10000"/>
              </a:lnSpc>
              <a:buNone/>
            </a:pPr>
            <a:r>
              <a:rPr lang="en-US" sz="4000" dirty="0">
                <a:solidFill>
                  <a:srgbClr val="B87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15" name="Text 7"/>
          <p:cNvSpPr/>
          <p:nvPr/>
        </p:nvSpPr>
        <p:spPr>
          <a:xfrm>
            <a:off x="6405880" y="4471035"/>
            <a:ext cx="4077970" cy="30678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Üretim Miktarları</a:t>
            </a:r>
            <a:endParaRPr lang="en-US" sz="1600" dirty="0"/>
          </a:p>
        </p:txBody>
      </p:sp>
      <p:sp>
        <p:nvSpPr>
          <p:cNvPr id="16" name="Text 8"/>
          <p:cNvSpPr/>
          <p:nvPr/>
        </p:nvSpPr>
        <p:spPr>
          <a:xfrm>
            <a:off x="6274505" y="4803070"/>
            <a:ext cx="5084324" cy="63996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ABD, 7 milyon tonla en fazla e-atık üreten ülke olurken, Türkiye 503 bin tonla 17. sırada yer almaktadır.</a:t>
            </a:r>
            <a:endParaRPr lang="en-US" sz="16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B87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5:09:40-d2r9gd1e3tpg8rchv5f0.jpg"/>
          <p:cNvPicPr>
            <a:picLocks noChangeAspect="1"/>
          </p:cNvPicPr>
          <p:nvPr/>
        </p:nvPicPr>
        <p:blipFill>
          <a:blip r:embed="rId3">
            <a:alphaModFix amt="10000"/>
          </a:blip>
          <a:srcRect l="12638" t="5848" r="12275" b="12863"/>
          <a:stretch/>
        </p:blipFill>
        <p:spPr>
          <a:xfrm>
            <a:off x="2540" y="-16510"/>
            <a:ext cx="12189460" cy="6858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2-15:09:37-d2r9gc9e3tpg8rchv5c0.jpe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450" y="3208655"/>
            <a:ext cx="9843135" cy="1487805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9-02-15:09:37-d2r9gc9e3tpg8rchv5c0.jpe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9415" y="1567815"/>
            <a:ext cx="9843135" cy="1487805"/>
          </a:xfrm>
          <a:prstGeom prst="rect">
            <a:avLst/>
          </a:prstGeom>
        </p:spPr>
      </p:pic>
      <p:pic>
        <p:nvPicPr>
          <p:cNvPr id="5" name="Image 3" descr="https://kimi-img.moonshot.cn/pub/slides/slides_tmpl/image/25-09-02-15:09:07-d2r9g4pe3tpg8rchv4r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525" y="1536700"/>
            <a:ext cx="2234565" cy="1532255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542290" y="708660"/>
            <a:ext cx="10972800" cy="83312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Kişi Başına Düşen E-Atık Miktarı</a:t>
            </a:r>
            <a:endParaRPr lang="en-US" sz="1600" dirty="0"/>
          </a:p>
        </p:txBody>
      </p:sp>
      <p:pic>
        <p:nvPicPr>
          <p:cNvPr id="7" name="Image 4" descr="https://kimi-img.moonshot.cn/pub/slides/slides_tmpl/image/25-09-02-15:09:08-d2r9g51e3tpg8rchv500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680000">
            <a:off x="625943" y="-310062"/>
            <a:ext cx="410596" cy="1637554"/>
          </a:xfrm>
          <a:prstGeom prst="rect">
            <a:avLst/>
          </a:prstGeom>
        </p:spPr>
      </p:pic>
      <p:pic>
        <p:nvPicPr>
          <p:cNvPr id="8" name="Image 5"/>
          <p:cNvPicPr>
            <a:picLocks noChangeAspect="1"/>
          </p:cNvPicPr>
          <p:nvPr/>
        </p:nvPicPr>
        <p:blipFill>
          <a:blip r:embed="rId7"/>
          <a:srcRect l="1801" r="1801"/>
          <a:stretch/>
        </p:blipFill>
        <p:spPr>
          <a:xfrm>
            <a:off x="9280525" y="1596390"/>
            <a:ext cx="2159635" cy="1426845"/>
          </a:xfrm>
          <a:prstGeom prst="rect">
            <a:avLst/>
          </a:prstGeom>
        </p:spPr>
      </p:pic>
      <p:pic>
        <p:nvPicPr>
          <p:cNvPr id="9" name="Image 6" descr="https://kimi-img.moonshot.cn/pub/slides/slides_tmpl/image/25-09-02-15:09:38-d2r9gche3tpg8rchv5d0.png"/>
          <p:cNvPicPr>
            <a:picLocks noChangeAspect="1"/>
          </p:cNvPicPr>
          <p:nvPr/>
        </p:nvPicPr>
        <p:blipFill>
          <a:blip r:embed="rId8"/>
          <a:srcRect t="17901" b="17901"/>
          <a:stretch/>
        </p:blipFill>
        <p:spPr>
          <a:xfrm flipH="1">
            <a:off x="930275" y="3279775"/>
            <a:ext cx="2068830" cy="1352550"/>
          </a:xfrm>
          <a:prstGeom prst="rect">
            <a:avLst/>
          </a:prstGeom>
        </p:spPr>
      </p:pic>
      <p:pic>
        <p:nvPicPr>
          <p:cNvPr id="10" name="Image 7" descr="https://kimi-img.moonshot.cn/pub/slides/slides_tmpl/image/25-09-02-15:09:37-d2r9gc9e3tpg8rchv5c0.jpe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1955" y="4911090"/>
            <a:ext cx="9843135" cy="1487805"/>
          </a:xfrm>
          <a:prstGeom prst="rect">
            <a:avLst/>
          </a:prstGeom>
        </p:spPr>
      </p:pic>
      <p:pic>
        <p:nvPicPr>
          <p:cNvPr id="11" name="Image 8"/>
          <p:cNvPicPr>
            <a:picLocks noChangeAspect="1"/>
          </p:cNvPicPr>
          <p:nvPr/>
        </p:nvPicPr>
        <p:blipFill>
          <a:blip r:embed="rId9"/>
          <a:srcRect t="448" b="448"/>
          <a:stretch/>
        </p:blipFill>
        <p:spPr>
          <a:xfrm>
            <a:off x="9283065" y="4939665"/>
            <a:ext cx="2159635" cy="1426845"/>
          </a:xfrm>
          <a:prstGeom prst="rect">
            <a:avLst/>
          </a:prstGeom>
        </p:spPr>
      </p:pic>
      <p:pic>
        <p:nvPicPr>
          <p:cNvPr id="12" name="Image 9" descr="https://kimi-img.moonshot.cn/pub/slides/slides_tmpl/image/25-09-02-15:09:07-d2r9g4pe3tpg8rchv4r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57360" y="3187065"/>
            <a:ext cx="2234565" cy="1532255"/>
          </a:xfrm>
          <a:prstGeom prst="rect">
            <a:avLst/>
          </a:prstGeom>
        </p:spPr>
      </p:pic>
      <p:pic>
        <p:nvPicPr>
          <p:cNvPr id="13" name="Image 10" descr="https://kimi-img.moonshot.cn/pub/slides/slides_tmpl/image/25-09-02-15:09:07-d2r9g4pe3tpg8rchv4r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525" y="4905375"/>
            <a:ext cx="2234565" cy="1532255"/>
          </a:xfrm>
          <a:prstGeom prst="rect">
            <a:avLst/>
          </a:prstGeom>
        </p:spPr>
      </p:pic>
      <p:sp>
        <p:nvSpPr>
          <p:cNvPr id="14" name="Shape 1"/>
          <p:cNvSpPr/>
          <p:nvPr/>
        </p:nvSpPr>
        <p:spPr>
          <a:xfrm>
            <a:off x="1365314" y="1593984"/>
            <a:ext cx="684530" cy="638765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15" name="Text 2"/>
          <p:cNvSpPr/>
          <p:nvPr/>
        </p:nvSpPr>
        <p:spPr>
          <a:xfrm>
            <a:off x="1365314" y="1593984"/>
            <a:ext cx="684530" cy="6387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ct val="110000"/>
              </a:lnSpc>
              <a:buNone/>
            </a:pPr>
            <a:r>
              <a:rPr lang="en-US" sz="4000" dirty="0">
                <a:solidFill>
                  <a:srgbClr val="B87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16" name="Text 3"/>
          <p:cNvSpPr/>
          <p:nvPr/>
        </p:nvSpPr>
        <p:spPr>
          <a:xfrm>
            <a:off x="785714" y="2198459"/>
            <a:ext cx="1747413" cy="572492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Küresel Ortalama</a:t>
            </a:r>
            <a:endParaRPr lang="en-US" sz="1600" dirty="0"/>
          </a:p>
        </p:txBody>
      </p:sp>
      <p:sp>
        <p:nvSpPr>
          <p:cNvPr id="17" name="Text 4"/>
          <p:cNvSpPr/>
          <p:nvPr/>
        </p:nvSpPr>
        <p:spPr>
          <a:xfrm>
            <a:off x="2879725" y="1623060"/>
            <a:ext cx="6158865" cy="63996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Küresel ortalama kişi başına e-atık miktarı 7,3 kg’dır. Refah seviyesi yüksek ülkelerde bu oran 29 kg’a kadar çıkmaktadır.</a:t>
            </a:r>
            <a:endParaRPr lang="en-US" sz="1600" dirty="0"/>
          </a:p>
        </p:txBody>
      </p:sp>
      <p:sp>
        <p:nvSpPr>
          <p:cNvPr id="18" name="Shape 5"/>
          <p:cNvSpPr/>
          <p:nvPr/>
        </p:nvSpPr>
        <p:spPr>
          <a:xfrm>
            <a:off x="10205149" y="3244349"/>
            <a:ext cx="684530" cy="67691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19" name="Text 6"/>
          <p:cNvSpPr/>
          <p:nvPr/>
        </p:nvSpPr>
        <p:spPr>
          <a:xfrm>
            <a:off x="10205149" y="3244349"/>
            <a:ext cx="684530" cy="6769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ct val="110000"/>
              </a:lnSpc>
              <a:buNone/>
            </a:pPr>
            <a:r>
              <a:rPr lang="en-US" sz="4000" dirty="0">
                <a:solidFill>
                  <a:srgbClr val="B87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20" name="Text 7"/>
          <p:cNvSpPr/>
          <p:nvPr/>
        </p:nvSpPr>
        <p:spPr>
          <a:xfrm>
            <a:off x="9625549" y="3848824"/>
            <a:ext cx="1747413" cy="572492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Türkiye'nin Durumu</a:t>
            </a:r>
            <a:endParaRPr lang="en-US" sz="1600" dirty="0"/>
          </a:p>
        </p:txBody>
      </p:sp>
      <p:sp>
        <p:nvSpPr>
          <p:cNvPr id="21" name="Text 8"/>
          <p:cNvSpPr/>
          <p:nvPr/>
        </p:nvSpPr>
        <p:spPr>
          <a:xfrm>
            <a:off x="3121660" y="3267710"/>
            <a:ext cx="6158865" cy="63996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Türkiye’de kişi başına düşen e-atık miktarı yaklaşık 6,5 kg olup, geri dönüşüm oranı sadece %5 civarındadır.</a:t>
            </a:r>
            <a:endParaRPr lang="en-US" sz="1600" dirty="0"/>
          </a:p>
        </p:txBody>
      </p:sp>
      <p:sp>
        <p:nvSpPr>
          <p:cNvPr id="22" name="Shape 9"/>
          <p:cNvSpPr/>
          <p:nvPr/>
        </p:nvSpPr>
        <p:spPr>
          <a:xfrm>
            <a:off x="1365314" y="4962659"/>
            <a:ext cx="684530" cy="67691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23" name="Text 10"/>
          <p:cNvSpPr/>
          <p:nvPr/>
        </p:nvSpPr>
        <p:spPr>
          <a:xfrm>
            <a:off x="1365314" y="4962659"/>
            <a:ext cx="684530" cy="6769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ct val="110000"/>
              </a:lnSpc>
              <a:buNone/>
            </a:pPr>
            <a:r>
              <a:rPr lang="en-US" sz="4000" dirty="0">
                <a:solidFill>
                  <a:srgbClr val="B87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24" name="Text 11"/>
          <p:cNvSpPr/>
          <p:nvPr/>
        </p:nvSpPr>
        <p:spPr>
          <a:xfrm>
            <a:off x="785714" y="5567134"/>
            <a:ext cx="1747413" cy="572492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Geri Dönüşüm Oranı</a:t>
            </a:r>
            <a:endParaRPr lang="en-US" sz="1600" dirty="0"/>
          </a:p>
        </p:txBody>
      </p:sp>
      <p:sp>
        <p:nvSpPr>
          <p:cNvPr id="25" name="Text 12"/>
          <p:cNvSpPr/>
          <p:nvPr/>
        </p:nvSpPr>
        <p:spPr>
          <a:xfrm>
            <a:off x="2882265" y="4966335"/>
            <a:ext cx="6158865" cy="63996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Geri dönüşüm oranının düşük olması, e-atıkların çevreye daha fazla zarar vermesine neden olmaktadır.</a:t>
            </a:r>
            <a:endParaRPr lang="en-US" sz="16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659928" y="2089579"/>
            <a:ext cx="2872142" cy="21050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13800" dirty="0">
                <a:solidFill>
                  <a:srgbClr val="B87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04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1569720" y="4858385"/>
            <a:ext cx="9379585" cy="48676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32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Geri Dönüşüm ve Yönetim</a:t>
            </a:r>
            <a:endParaRPr lang="en-US" sz="1600" dirty="0"/>
          </a:p>
        </p:txBody>
      </p:sp>
      <p:pic>
        <p:nvPicPr>
          <p:cNvPr id="4" name="Image 0" descr="https://kimi-img.moonshot.cn/pub/slides/slides_tmpl/image/25-09-02-15:09:07-d2r9g4pe3tpg8rchv4v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8860" y="2399030"/>
            <a:ext cx="2334895" cy="2021205"/>
          </a:xfrm>
          <a:prstGeom prst="rect">
            <a:avLst/>
          </a:prstGeom>
        </p:spPr>
      </p:pic>
      <p:pic>
        <p:nvPicPr>
          <p:cNvPr id="5" name="Image 1" descr="https://kimi-img.moonshot.cn/pub/slides/slides_tmpl/image/25-09-02-15:09:07-d2r9g4pe3tpg8rchv4v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9010015" y="2399030"/>
            <a:ext cx="2334895" cy="2021205"/>
          </a:xfrm>
          <a:prstGeom prst="rect">
            <a:avLst/>
          </a:prstGeom>
        </p:spPr>
      </p:pic>
      <p:pic>
        <p:nvPicPr>
          <p:cNvPr id="6" name="Image 2" descr="https://kimi-img.moonshot.cn/pub/slides/slides_tmpl/image/25-09-02-15:09:07-d2r9g4pe3tpg8rchv4v0.jpe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6531445"/>
            <a:ext cx="12192001" cy="323116"/>
          </a:xfrm>
          <a:prstGeom prst="rect">
            <a:avLst/>
          </a:prstGeom>
        </p:spPr>
      </p:pic>
      <p:pic>
        <p:nvPicPr>
          <p:cNvPr id="7" name="Image 3" descr="https://kimi-img.moonshot.cn/pub/slides/slides_tmpl/image/25-09-02-15:09:07-d2r9g4pe3tpg8rchv4p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9470" y="599440"/>
            <a:ext cx="10727690" cy="80645"/>
          </a:xfrm>
          <a:prstGeom prst="rect">
            <a:avLst/>
          </a:prstGeom>
        </p:spPr>
      </p:pic>
      <p:pic>
        <p:nvPicPr>
          <p:cNvPr id="8" name="Image 4" descr="https://kimi-img.moonshot.cn/pub/slides/slides_tmpl/image/25-09-02-15:09:07-d2r9g4pe3tpg8rchv4s0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90150" y="5903595"/>
            <a:ext cx="1682750" cy="62801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5:09:07-d2r9g4pe3tpg8rchv4t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644650" y="537845"/>
            <a:ext cx="4555490" cy="675957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42290" y="789305"/>
            <a:ext cx="10242550" cy="83312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E-Atıkların Geri Dönüşüm Süreci</a:t>
            </a:r>
            <a:endParaRPr lang="en-US" sz="1600" dirty="0"/>
          </a:p>
        </p:txBody>
      </p:sp>
      <p:pic>
        <p:nvPicPr>
          <p:cNvPr id="4" name="Image 1" descr="https://kimi-img.moonshot.cn/pub/slides/slides_tmpl/image/25-09-02-15:09:08-d2r9g51e3tpg8rchv50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680000">
            <a:off x="625943" y="-292917"/>
            <a:ext cx="410596" cy="1637554"/>
          </a:xfrm>
          <a:prstGeom prst="rect">
            <a:avLst/>
          </a:prstGeom>
        </p:spPr>
      </p:pic>
      <p:pic>
        <p:nvPicPr>
          <p:cNvPr id="5" name="Image 2" descr="https://kimi-img.moonshot.cn/pub/slides/slides_tmpl/image/25-09-02-15:09:26-d2r9g9he3tpg8rchv52g.jpg"/>
          <p:cNvPicPr>
            <a:picLocks noChangeAspect="1"/>
          </p:cNvPicPr>
          <p:nvPr/>
        </p:nvPicPr>
        <p:blipFill>
          <a:blip r:embed="rId5"/>
          <a:srcRect t="7084" b="7084"/>
          <a:stretch/>
        </p:blipFill>
        <p:spPr>
          <a:xfrm>
            <a:off x="7803710" y="4216954"/>
            <a:ext cx="3616245" cy="2069275"/>
          </a:xfrm>
          <a:prstGeom prst="rect">
            <a:avLst/>
          </a:prstGeom>
        </p:spPr>
      </p:pic>
      <p:pic>
        <p:nvPicPr>
          <p:cNvPr id="6" name="Image 3" descr="https://kimi-img.moonshot.cn/pub/slides/slides_tmpl/image/25-09-02-15:09:07-d2r9g4pe3tpg8rchv4p0.png"/>
          <p:cNvPicPr>
            <a:picLocks noChangeAspect="1"/>
          </p:cNvPicPr>
          <p:nvPr/>
        </p:nvPicPr>
        <p:blipFill>
          <a:blip r:embed="rId6">
            <a:alphaModFix amt="38000"/>
          </a:blip>
          <a:stretch>
            <a:fillRect/>
          </a:stretch>
        </p:blipFill>
        <p:spPr>
          <a:xfrm rot="5400000" flipV="1">
            <a:off x="2130425" y="3844290"/>
            <a:ext cx="3693160" cy="114300"/>
          </a:xfrm>
          <a:prstGeom prst="rect">
            <a:avLst/>
          </a:prstGeom>
        </p:spPr>
      </p:pic>
      <p:pic>
        <p:nvPicPr>
          <p:cNvPr id="7" name="Image 4" descr="https://kimi-img.moonshot.cn/pub/slides/slides_tmpl/image/25-09-02-15:09:07-d2r9g4pe3tpg8rchv4rg.jpg"/>
          <p:cNvPicPr>
            <a:picLocks noChangeAspect="1"/>
          </p:cNvPicPr>
          <p:nvPr/>
        </p:nvPicPr>
        <p:blipFill>
          <a:blip r:embed="rId7"/>
          <a:srcRect t="30065" b="30065"/>
          <a:stretch/>
        </p:blipFill>
        <p:spPr>
          <a:xfrm>
            <a:off x="7646670" y="0"/>
            <a:ext cx="4545330" cy="619760"/>
          </a:xfrm>
          <a:prstGeom prst="rect">
            <a:avLst/>
          </a:prstGeom>
        </p:spPr>
      </p:pic>
      <p:sp>
        <p:nvSpPr>
          <p:cNvPr id="8" name="Text 1"/>
          <p:cNvSpPr/>
          <p:nvPr/>
        </p:nvSpPr>
        <p:spPr>
          <a:xfrm>
            <a:off x="1019175" y="2112645"/>
            <a:ext cx="2623820" cy="64551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Toplama ve Kategorilendirme</a:t>
            </a:r>
            <a:endParaRPr lang="en-US" sz="1600" dirty="0"/>
          </a:p>
        </p:txBody>
      </p:sp>
      <p:sp>
        <p:nvSpPr>
          <p:cNvPr id="9" name="Text 2"/>
          <p:cNvSpPr/>
          <p:nvPr/>
        </p:nvSpPr>
        <p:spPr>
          <a:xfrm>
            <a:off x="935707" y="2870633"/>
            <a:ext cx="2859341" cy="160000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E-Atıklar, toplama merkezlerinde kategorilere ayrılır ve uygun tesislerde işlenir. Bu süreç, geri dönüşümün etkinliğini artırmak için önemlidir.</a:t>
            </a:r>
            <a:endParaRPr lang="en-US" sz="1600" dirty="0"/>
          </a:p>
        </p:txBody>
      </p:sp>
      <p:sp>
        <p:nvSpPr>
          <p:cNvPr id="10" name="Text 3"/>
          <p:cNvSpPr/>
          <p:nvPr/>
        </p:nvSpPr>
        <p:spPr>
          <a:xfrm>
            <a:off x="4281170" y="2112645"/>
            <a:ext cx="2623820" cy="64551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Ayrıştırma ve Değerli Maddeler</a:t>
            </a:r>
            <a:endParaRPr lang="en-US" sz="1600" dirty="0"/>
          </a:p>
        </p:txBody>
      </p:sp>
      <p:sp>
        <p:nvSpPr>
          <p:cNvPr id="11" name="Text 4"/>
          <p:cNvSpPr/>
          <p:nvPr/>
        </p:nvSpPr>
        <p:spPr>
          <a:xfrm>
            <a:off x="4197260" y="2870633"/>
            <a:ext cx="2859341" cy="160000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Cihazlar sökülür ve içeriklerindeki metaller, plastikler ve cam gibi maddeler ayrıştırılır. Değerli metaller özel yöntemlerle geri kazanılır.</a:t>
            </a:r>
            <a:endParaRPr lang="en-US" sz="1600" dirty="0"/>
          </a:p>
        </p:txBody>
      </p:sp>
      <p:sp>
        <p:nvSpPr>
          <p:cNvPr id="12" name="Text 5"/>
          <p:cNvSpPr/>
          <p:nvPr/>
        </p:nvSpPr>
        <p:spPr>
          <a:xfrm>
            <a:off x="7804769" y="1744229"/>
            <a:ext cx="4110873" cy="30777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İmha ve Çevre Dostu Yöntemler</a:t>
            </a:r>
            <a:endParaRPr lang="en-US" sz="1600" dirty="0"/>
          </a:p>
        </p:txBody>
      </p:sp>
      <p:sp>
        <p:nvSpPr>
          <p:cNvPr id="13" name="Text 6"/>
          <p:cNvSpPr/>
          <p:nvPr/>
        </p:nvSpPr>
        <p:spPr>
          <a:xfrm>
            <a:off x="7721150" y="2106007"/>
            <a:ext cx="3775525" cy="127992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Geri dönüşüm sürecinde geriye kalan atıklar, çevre dostu yöntemlerle imha edilir. Bu, doğaya zarar vermesini engellemek için önemlidir.</a:t>
            </a:r>
            <a:endParaRPr lang="en-US" sz="16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5:09:07-d2r9g4pe3tpg8rchv4r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530" y="4385310"/>
            <a:ext cx="2234565" cy="1788795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2-15:09:07-d2r9g4pe3tpg8rchv4ug.png"/>
          <p:cNvPicPr>
            <a:picLocks noChangeAspect="1"/>
          </p:cNvPicPr>
          <p:nvPr/>
        </p:nvPicPr>
        <p:blipFill>
          <a:blip r:embed="rId4"/>
          <a:srcRect l="-4774" t="-14610" r="-3358" b="-10349"/>
          <a:stretch/>
        </p:blipFill>
        <p:spPr>
          <a:xfrm>
            <a:off x="2798445" y="4324350"/>
            <a:ext cx="8736965" cy="1838325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9-02-15:09:07-d2r9g4pe3tpg8rchv4r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530" y="2003425"/>
            <a:ext cx="2234565" cy="1788795"/>
          </a:xfrm>
          <a:prstGeom prst="rect">
            <a:avLst/>
          </a:prstGeom>
        </p:spPr>
      </p:pic>
      <p:pic>
        <p:nvPicPr>
          <p:cNvPr id="5" name="Image 3" descr="https://kimi-img.moonshot.cn/pub/slides/slides_tmpl/image/25-09-02-15:09:07-d2r9g4pe3tpg8rchv4ug.png"/>
          <p:cNvPicPr>
            <a:picLocks noChangeAspect="1"/>
          </p:cNvPicPr>
          <p:nvPr/>
        </p:nvPicPr>
        <p:blipFill>
          <a:blip r:embed="rId4"/>
          <a:srcRect l="-4774" t="-14610" r="-3358" b="-10349"/>
          <a:stretch/>
        </p:blipFill>
        <p:spPr>
          <a:xfrm>
            <a:off x="2798445" y="2010410"/>
            <a:ext cx="8736965" cy="1838325"/>
          </a:xfrm>
          <a:prstGeom prst="rect">
            <a:avLst/>
          </a:prstGeom>
        </p:spPr>
      </p:pic>
      <p:pic>
        <p:nvPicPr>
          <p:cNvPr id="6" name="Image 4" descr="https://kimi-img.moonshot.cn/pub/slides/slides_tmpl/image/25-09-02-15:09:08-d2r9g51e3tpg8rchv50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680000">
            <a:off x="625943" y="-292917"/>
            <a:ext cx="410596" cy="1637554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684530" y="901700"/>
            <a:ext cx="10718165" cy="83312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Başarılı Geri Dönüşüm Örneği: Tokyo 2020</a:t>
            </a:r>
            <a:endParaRPr lang="en-US" sz="1600" dirty="0"/>
          </a:p>
        </p:txBody>
      </p:sp>
      <p:pic>
        <p:nvPicPr>
          <p:cNvPr id="8" name="Image 5" descr="https://kimi-img.moonshot.cn/pub/slides/slides_tmpl/image/25-09-02-15:09:07-d2r9g4pe3tpg8rchv4p0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7720" y="4020185"/>
            <a:ext cx="10727690" cy="76200"/>
          </a:xfrm>
          <a:prstGeom prst="rect">
            <a:avLst/>
          </a:prstGeom>
        </p:spPr>
      </p:pic>
      <p:sp>
        <p:nvSpPr>
          <p:cNvPr id="9" name="Shape 1"/>
          <p:cNvSpPr/>
          <p:nvPr/>
        </p:nvSpPr>
        <p:spPr>
          <a:xfrm>
            <a:off x="1459548" y="2178184"/>
            <a:ext cx="684530" cy="638765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10" name="Text 2"/>
          <p:cNvSpPr/>
          <p:nvPr/>
        </p:nvSpPr>
        <p:spPr>
          <a:xfrm>
            <a:off x="1459548" y="2178184"/>
            <a:ext cx="684530" cy="6387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ct val="110000"/>
              </a:lnSpc>
              <a:buNone/>
            </a:pPr>
            <a:r>
              <a:rPr lang="en-US" sz="4000" dirty="0">
                <a:solidFill>
                  <a:srgbClr val="B87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11" name="Text 3"/>
          <p:cNvSpPr/>
          <p:nvPr/>
        </p:nvSpPr>
        <p:spPr>
          <a:xfrm>
            <a:off x="928106" y="2816949"/>
            <a:ext cx="1747413" cy="572492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Tokyo 2020 Projesi</a:t>
            </a:r>
            <a:endParaRPr lang="en-US" sz="1600" dirty="0"/>
          </a:p>
        </p:txBody>
      </p:sp>
      <p:sp>
        <p:nvSpPr>
          <p:cNvPr id="12" name="Text 4"/>
          <p:cNvSpPr/>
          <p:nvPr/>
        </p:nvSpPr>
        <p:spPr>
          <a:xfrm>
            <a:off x="3524989" y="2355160"/>
            <a:ext cx="7188127" cy="63996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Tokyo 2020 Olimpiyatları için Japonya, kullanılmış cep telefonları ve diğer küçük elektronik cihazlardan 79 ton e-atık topladı.</a:t>
            </a:r>
            <a:endParaRPr lang="en-US" sz="1600" dirty="0"/>
          </a:p>
        </p:txBody>
      </p:sp>
      <p:sp>
        <p:nvSpPr>
          <p:cNvPr id="13" name="Shape 5"/>
          <p:cNvSpPr/>
          <p:nvPr/>
        </p:nvSpPr>
        <p:spPr>
          <a:xfrm>
            <a:off x="1507554" y="4547965"/>
            <a:ext cx="684530" cy="638765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14" name="Text 6"/>
          <p:cNvSpPr/>
          <p:nvPr/>
        </p:nvSpPr>
        <p:spPr>
          <a:xfrm>
            <a:off x="1507554" y="4547965"/>
            <a:ext cx="684530" cy="6387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ct val="110000"/>
              </a:lnSpc>
              <a:buNone/>
            </a:pPr>
            <a:r>
              <a:rPr lang="en-US" sz="4000" dirty="0">
                <a:solidFill>
                  <a:srgbClr val="B87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15" name="Text 7"/>
          <p:cNvSpPr/>
          <p:nvPr/>
        </p:nvSpPr>
        <p:spPr>
          <a:xfrm>
            <a:off x="927954" y="5186730"/>
            <a:ext cx="1747413" cy="572492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Madalyaların Üretimi</a:t>
            </a:r>
            <a:endParaRPr lang="en-US" sz="1600" dirty="0"/>
          </a:p>
        </p:txBody>
      </p:sp>
      <p:sp>
        <p:nvSpPr>
          <p:cNvPr id="16" name="Text 8"/>
          <p:cNvSpPr/>
          <p:nvPr/>
        </p:nvSpPr>
        <p:spPr>
          <a:xfrm>
            <a:off x="3524989" y="4667791"/>
            <a:ext cx="7188127" cy="96004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Bu atıklardan elde edilen metallerle 32 kg altın, 3,5 kg gümüş ve 2,2 kg bronz kullanılarak madalyalar üretildi. Bu proje, e-atığın değerli kaynaklara dönüşebileceğini gösterdi.</a:t>
            </a:r>
            <a:endParaRPr lang="en-US" sz="16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659928" y="2089579"/>
            <a:ext cx="2872142" cy="21050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13800" dirty="0">
                <a:solidFill>
                  <a:srgbClr val="B87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05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1569720" y="4858385"/>
            <a:ext cx="9379585" cy="48676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32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Çözüm ve Sorumluluk</a:t>
            </a:r>
            <a:endParaRPr lang="en-US" sz="1600" dirty="0"/>
          </a:p>
        </p:txBody>
      </p:sp>
      <p:pic>
        <p:nvPicPr>
          <p:cNvPr id="4" name="Image 0" descr="https://kimi-img.moonshot.cn/pub/slides/slides_tmpl/image/25-09-02-15:09:07-d2r9g4pe3tpg8rchv4v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8860" y="2399030"/>
            <a:ext cx="2334895" cy="2021205"/>
          </a:xfrm>
          <a:prstGeom prst="rect">
            <a:avLst/>
          </a:prstGeom>
        </p:spPr>
      </p:pic>
      <p:pic>
        <p:nvPicPr>
          <p:cNvPr id="5" name="Image 1" descr="https://kimi-img.moonshot.cn/pub/slides/slides_tmpl/image/25-09-02-15:09:07-d2r9g4pe3tpg8rchv4v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9010015" y="2399030"/>
            <a:ext cx="2334895" cy="2021205"/>
          </a:xfrm>
          <a:prstGeom prst="rect">
            <a:avLst/>
          </a:prstGeom>
        </p:spPr>
      </p:pic>
      <p:pic>
        <p:nvPicPr>
          <p:cNvPr id="6" name="Image 2" descr="https://kimi-img.moonshot.cn/pub/slides/slides_tmpl/image/25-09-02-15:09:07-d2r9g4pe3tpg8rchv4v0.jpe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6531445"/>
            <a:ext cx="12192001" cy="323116"/>
          </a:xfrm>
          <a:prstGeom prst="rect">
            <a:avLst/>
          </a:prstGeom>
        </p:spPr>
      </p:pic>
      <p:pic>
        <p:nvPicPr>
          <p:cNvPr id="7" name="Image 3" descr="https://kimi-img.moonshot.cn/pub/slides/slides_tmpl/image/25-09-02-15:09:07-d2r9g4pe3tpg8rchv4p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9470" y="599440"/>
            <a:ext cx="10727690" cy="80645"/>
          </a:xfrm>
          <a:prstGeom prst="rect">
            <a:avLst/>
          </a:prstGeom>
        </p:spPr>
      </p:pic>
      <p:pic>
        <p:nvPicPr>
          <p:cNvPr id="8" name="Image 4" descr="https://kimi-img.moonshot.cn/pub/slides/slides_tmpl/image/25-09-02-15:09:07-d2r9g4pe3tpg8rchv4s0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90150" y="5903595"/>
            <a:ext cx="1682750" cy="62801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B87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5:09:07-d2r9g4pe3tpg8rchv4sg.png"/>
          <p:cNvPicPr>
            <a:picLocks noChangeAspect="1"/>
          </p:cNvPicPr>
          <p:nvPr/>
        </p:nvPicPr>
        <p:blipFill>
          <a:blip r:embed="rId3"/>
          <a:srcRect l="-1807" t="-8910" r="-1695" b="-4387"/>
          <a:stretch/>
        </p:blipFill>
        <p:spPr>
          <a:xfrm>
            <a:off x="746760" y="1559560"/>
            <a:ext cx="10918190" cy="163449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2-15:09:36-d2r9gc1e3tpg8rchv5a0.jpe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80" y="-12700"/>
            <a:ext cx="172085" cy="68580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542290" y="867410"/>
            <a:ext cx="10152380" cy="83312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Bireysel Sorumluluklar: Tüketim Alışkanlıkları</a:t>
            </a:r>
            <a:endParaRPr lang="en-US" sz="1600" dirty="0"/>
          </a:p>
        </p:txBody>
      </p:sp>
      <p:pic>
        <p:nvPicPr>
          <p:cNvPr id="5" name="Image 2" descr="https://kimi-img.moonshot.cn/pub/slides/slides_tmpl/image/25-09-02-15:09:36-d2r9gc1e3tpg8rchv5b0.jpe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34286" y="-12257"/>
            <a:ext cx="8457714" cy="224669"/>
          </a:xfrm>
          <a:prstGeom prst="rect">
            <a:avLst/>
          </a:prstGeom>
        </p:spPr>
      </p:pic>
      <p:pic>
        <p:nvPicPr>
          <p:cNvPr id="6" name="Image 3" descr="https://kimi-img.moonshot.cn/pub/slides/slides_tmpl/image/25-09-02-15:09:07-d2r9g4pe3tpg8rchv4sg.png"/>
          <p:cNvPicPr>
            <a:picLocks noChangeAspect="1"/>
          </p:cNvPicPr>
          <p:nvPr/>
        </p:nvPicPr>
        <p:blipFill>
          <a:blip r:embed="rId3"/>
          <a:srcRect l="-1807" t="-8910" r="-1695" b="-4387"/>
          <a:stretch/>
        </p:blipFill>
        <p:spPr>
          <a:xfrm>
            <a:off x="746760" y="3194050"/>
            <a:ext cx="10918190" cy="1634490"/>
          </a:xfrm>
          <a:prstGeom prst="rect">
            <a:avLst/>
          </a:prstGeom>
        </p:spPr>
      </p:pic>
      <p:pic>
        <p:nvPicPr>
          <p:cNvPr id="7" name="Image 4" descr="https://kimi-img.moonshot.cn/pub/slides/slides_tmpl/image/25-09-02-15:09:07-d2r9g4pe3tpg8rchv4sg.png"/>
          <p:cNvPicPr>
            <a:picLocks noChangeAspect="1"/>
          </p:cNvPicPr>
          <p:nvPr/>
        </p:nvPicPr>
        <p:blipFill>
          <a:blip r:embed="rId3"/>
          <a:srcRect l="-1807" t="-8910" r="-1695" b="-4387"/>
          <a:stretch/>
        </p:blipFill>
        <p:spPr>
          <a:xfrm>
            <a:off x="746760" y="4803140"/>
            <a:ext cx="10918190" cy="1634490"/>
          </a:xfrm>
          <a:prstGeom prst="rect">
            <a:avLst/>
          </a:prstGeom>
        </p:spPr>
      </p:pic>
      <p:sp>
        <p:nvSpPr>
          <p:cNvPr id="8" name="Text 1"/>
          <p:cNvSpPr/>
          <p:nvPr/>
        </p:nvSpPr>
        <p:spPr>
          <a:xfrm>
            <a:off x="1249045" y="1886585"/>
            <a:ext cx="9521190" cy="30678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Cihazların Uzun Kullanımı</a:t>
            </a:r>
            <a:endParaRPr lang="en-US" sz="1600" dirty="0"/>
          </a:p>
        </p:txBody>
      </p:sp>
      <p:sp>
        <p:nvSpPr>
          <p:cNvPr id="9" name="Text 2"/>
          <p:cNvSpPr/>
          <p:nvPr/>
        </p:nvSpPr>
        <p:spPr>
          <a:xfrm>
            <a:off x="1147104" y="2194574"/>
            <a:ext cx="9897792" cy="63996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Tüketiciler olarak, cihazlarımızı daha uzun süre kullanabilir ve tamir ettirebiliriz. Bu, e-atık üretimini azaltmak için önemli bir adımdır.</a:t>
            </a:r>
            <a:endParaRPr lang="en-US" sz="1600" dirty="0"/>
          </a:p>
        </p:txBody>
      </p:sp>
      <p:sp>
        <p:nvSpPr>
          <p:cNvPr id="10" name="Text 3"/>
          <p:cNvSpPr/>
          <p:nvPr/>
        </p:nvSpPr>
        <p:spPr>
          <a:xfrm>
            <a:off x="1249045" y="3508375"/>
            <a:ext cx="9521190" cy="30678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Düzenli Geri Dönüşüm</a:t>
            </a:r>
            <a:endParaRPr lang="en-US" sz="1600" dirty="0"/>
          </a:p>
        </p:txBody>
      </p:sp>
      <p:sp>
        <p:nvSpPr>
          <p:cNvPr id="11" name="Text 4"/>
          <p:cNvSpPr/>
          <p:nvPr/>
        </p:nvSpPr>
        <p:spPr>
          <a:xfrm>
            <a:off x="1147104" y="3816364"/>
            <a:ext cx="9897792" cy="63996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Yeni cihaz alırken geri dönüşüm sertifikalarına sahip markaları tercih etmek, çevre dostu ürünleri seçmek ve atıklarımızı ilgili toplama noktalarına bırakmak bireysel katkı sağlar.</a:t>
            </a:r>
            <a:endParaRPr lang="en-US" sz="1600" dirty="0"/>
          </a:p>
        </p:txBody>
      </p:sp>
      <p:sp>
        <p:nvSpPr>
          <p:cNvPr id="12" name="Text 5"/>
          <p:cNvSpPr/>
          <p:nvPr/>
        </p:nvSpPr>
        <p:spPr>
          <a:xfrm>
            <a:off x="1249045" y="5130165"/>
            <a:ext cx="9521190" cy="30678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Bilinçli Tüketim</a:t>
            </a:r>
            <a:endParaRPr lang="en-US" sz="1600" dirty="0"/>
          </a:p>
        </p:txBody>
      </p:sp>
      <p:sp>
        <p:nvSpPr>
          <p:cNvPr id="13" name="Text 6"/>
          <p:cNvSpPr/>
          <p:nvPr/>
        </p:nvSpPr>
        <p:spPr>
          <a:xfrm>
            <a:off x="1147104" y="5438154"/>
            <a:ext cx="9897792" cy="63996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Bilinçli tüketim, e-atık sorununu çözmek için kilit bir faktördür. Tüketicilerin bilinci, atıkların daha az üretilmesine yardımcı olabilir.</a:t>
            </a:r>
            <a:endParaRPr lang="en-US" sz="16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B87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5:09:07-d2r9g4pe3tpg8rchv4sg.png"/>
          <p:cNvPicPr>
            <a:picLocks noChangeAspect="1"/>
          </p:cNvPicPr>
          <p:nvPr/>
        </p:nvPicPr>
        <p:blipFill>
          <a:blip r:embed="rId3"/>
          <a:srcRect l="-1807" t="-8910" r="-1695" b="-4387"/>
          <a:stretch/>
        </p:blipFill>
        <p:spPr>
          <a:xfrm>
            <a:off x="367030" y="3895090"/>
            <a:ext cx="11504930" cy="2298065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2-15:09:07-d2r9g4pe3tpg8rchv4sg.png"/>
          <p:cNvPicPr>
            <a:picLocks noChangeAspect="1"/>
          </p:cNvPicPr>
          <p:nvPr/>
        </p:nvPicPr>
        <p:blipFill>
          <a:blip r:embed="rId3"/>
          <a:srcRect l="-1807" t="-8910" r="-1695" b="-4387"/>
          <a:stretch/>
        </p:blipFill>
        <p:spPr>
          <a:xfrm>
            <a:off x="378460" y="1585595"/>
            <a:ext cx="11504930" cy="2298065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9-02-15:09:33-d2r9gb9e3tpg8rchv560.jpg"/>
          <p:cNvPicPr>
            <a:picLocks noChangeAspect="1"/>
          </p:cNvPicPr>
          <p:nvPr/>
        </p:nvPicPr>
        <p:blipFill>
          <a:blip r:embed="rId4"/>
          <a:srcRect t="19610" b="19610"/>
          <a:stretch/>
        </p:blipFill>
        <p:spPr>
          <a:xfrm>
            <a:off x="1061085" y="1889760"/>
            <a:ext cx="2818765" cy="1713230"/>
          </a:xfrm>
          <a:prstGeom prst="rect">
            <a:avLst/>
          </a:prstGeom>
        </p:spPr>
      </p:pic>
      <p:sp>
        <p:nvSpPr>
          <p:cNvPr id="5" name="Shape 0"/>
          <p:cNvSpPr/>
          <p:nvPr/>
        </p:nvSpPr>
        <p:spPr>
          <a:xfrm>
            <a:off x="10560685" y="1835785"/>
            <a:ext cx="577850" cy="67691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6" name="Text 1"/>
          <p:cNvSpPr/>
          <p:nvPr/>
        </p:nvSpPr>
        <p:spPr>
          <a:xfrm>
            <a:off x="10560685" y="1835785"/>
            <a:ext cx="577850" cy="6769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10000"/>
              </a:lnSpc>
              <a:buNone/>
            </a:pPr>
            <a:r>
              <a:rPr lang="en-US" sz="4000" dirty="0">
                <a:solidFill>
                  <a:srgbClr val="B87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7" name="Shape 2"/>
          <p:cNvSpPr/>
          <p:nvPr/>
        </p:nvSpPr>
        <p:spPr>
          <a:xfrm>
            <a:off x="8503515" y="5211726"/>
            <a:ext cx="1782539" cy="887359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8" name="Text 3"/>
          <p:cNvSpPr/>
          <p:nvPr/>
        </p:nvSpPr>
        <p:spPr>
          <a:xfrm>
            <a:off x="8503515" y="5211726"/>
            <a:ext cx="1782539" cy="8873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10000"/>
              </a:lnSpc>
              <a:buNone/>
            </a:pPr>
            <a:r>
              <a:rPr lang="en-US" sz="54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pic>
        <p:nvPicPr>
          <p:cNvPr id="9" name="Image 3"/>
          <p:cNvPicPr>
            <a:picLocks noChangeAspect="1"/>
          </p:cNvPicPr>
          <p:nvPr/>
        </p:nvPicPr>
        <p:blipFill>
          <a:blip r:embed="rId5"/>
          <a:srcRect t="3383" b="3383"/>
          <a:stretch/>
        </p:blipFill>
        <p:spPr>
          <a:xfrm>
            <a:off x="8475345" y="4184650"/>
            <a:ext cx="2757805" cy="1703705"/>
          </a:xfrm>
          <a:prstGeom prst="rect">
            <a:avLst/>
          </a:prstGeom>
        </p:spPr>
      </p:pic>
      <p:sp>
        <p:nvSpPr>
          <p:cNvPr id="10" name="Shape 4"/>
          <p:cNvSpPr/>
          <p:nvPr/>
        </p:nvSpPr>
        <p:spPr>
          <a:xfrm>
            <a:off x="7208414" y="4150112"/>
            <a:ext cx="684530" cy="638765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11" name="Text 5"/>
          <p:cNvSpPr/>
          <p:nvPr/>
        </p:nvSpPr>
        <p:spPr>
          <a:xfrm>
            <a:off x="7208414" y="4150112"/>
            <a:ext cx="684530" cy="6387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10000"/>
              </a:lnSpc>
              <a:buNone/>
            </a:pPr>
            <a:r>
              <a:rPr lang="en-US" sz="4000" dirty="0">
                <a:solidFill>
                  <a:srgbClr val="B87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pic>
        <p:nvPicPr>
          <p:cNvPr id="12" name="Image 4" descr="https://kimi-img.moonshot.cn/pub/slides/slides_tmpl/image/25-09-02-15:09:08-d2r9g51e3tpg8rchv500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680000">
            <a:off x="625943" y="-292917"/>
            <a:ext cx="410596" cy="1637554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542290" y="867410"/>
            <a:ext cx="10977245" cy="83312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Kurumsal ve Politik Yaklaşımlar</a:t>
            </a:r>
            <a:endParaRPr lang="en-US" sz="1600" dirty="0"/>
          </a:p>
        </p:txBody>
      </p:sp>
      <p:pic>
        <p:nvPicPr>
          <p:cNvPr id="14" name="Image 5" descr="https://kimi-img.moonshot.cn/pub/slides/slides_tmpl/image/25-09-02-15:09:07-d2r9g4pe3tpg8rchv4qg.jpe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71086" y="-12257"/>
            <a:ext cx="6120914" cy="377985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4313555" y="2059940"/>
            <a:ext cx="5972175" cy="30678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Üreticilerin Rolü</a:t>
            </a:r>
            <a:endParaRPr lang="en-US" sz="1600" dirty="0"/>
          </a:p>
        </p:txBody>
      </p:sp>
      <p:sp>
        <p:nvSpPr>
          <p:cNvPr id="16" name="Text 8"/>
          <p:cNvSpPr/>
          <p:nvPr/>
        </p:nvSpPr>
        <p:spPr>
          <a:xfrm>
            <a:off x="4261493" y="2381051"/>
            <a:ext cx="6678322" cy="63996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Üreticiler, ürünlerin tasarım aşamasında geri dönüşümü kolaylaştıracak malzemeler kullanmalı ve geri alım programları oluşturmalıdır.</a:t>
            </a:r>
            <a:endParaRPr lang="en-US" sz="1600" dirty="0"/>
          </a:p>
        </p:txBody>
      </p:sp>
      <p:sp>
        <p:nvSpPr>
          <p:cNvPr id="17" name="Text 9"/>
          <p:cNvSpPr/>
          <p:nvPr/>
        </p:nvSpPr>
        <p:spPr>
          <a:xfrm>
            <a:off x="1293495" y="4352290"/>
            <a:ext cx="5706110" cy="30678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Devletin Sorumluluğu</a:t>
            </a:r>
            <a:endParaRPr lang="en-US" sz="1600" dirty="0"/>
          </a:p>
        </p:txBody>
      </p:sp>
      <p:sp>
        <p:nvSpPr>
          <p:cNvPr id="18" name="Text 10"/>
          <p:cNvSpPr/>
          <p:nvPr/>
        </p:nvSpPr>
        <p:spPr>
          <a:xfrm>
            <a:off x="1217295" y="4697095"/>
            <a:ext cx="6678295" cy="104711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Devletler ise e-atık yönetimi için yasal düzenlemeler yapmalı, toplama ve geri dönüşüm altyapısını güçlendirmelidir.</a:t>
            </a:r>
            <a:endParaRPr lang="en-US" sz="160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659928" y="2089579"/>
            <a:ext cx="2872142" cy="21050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13800" dirty="0">
                <a:solidFill>
                  <a:srgbClr val="B87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06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1569720" y="4858385"/>
            <a:ext cx="9379585" cy="48676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32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Sonuç ve Gelecek</a:t>
            </a:r>
            <a:endParaRPr lang="en-US" sz="1600" dirty="0"/>
          </a:p>
        </p:txBody>
      </p:sp>
      <p:pic>
        <p:nvPicPr>
          <p:cNvPr id="4" name="Image 0" descr="https://kimi-img.moonshot.cn/pub/slides/slides_tmpl/image/25-09-02-15:09:07-d2r9g4pe3tpg8rchv4v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8860" y="2399030"/>
            <a:ext cx="2334895" cy="2021205"/>
          </a:xfrm>
          <a:prstGeom prst="rect">
            <a:avLst/>
          </a:prstGeom>
        </p:spPr>
      </p:pic>
      <p:pic>
        <p:nvPicPr>
          <p:cNvPr id="5" name="Image 1" descr="https://kimi-img.moonshot.cn/pub/slides/slides_tmpl/image/25-09-02-15:09:07-d2r9g4pe3tpg8rchv4v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9010015" y="2399030"/>
            <a:ext cx="2334895" cy="2021205"/>
          </a:xfrm>
          <a:prstGeom prst="rect">
            <a:avLst/>
          </a:prstGeom>
        </p:spPr>
      </p:pic>
      <p:pic>
        <p:nvPicPr>
          <p:cNvPr id="6" name="Image 2" descr="https://kimi-img.moonshot.cn/pub/slides/slides_tmpl/image/25-09-02-15:09:07-d2r9g4pe3tpg8rchv4v0.jpe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6531445"/>
            <a:ext cx="12192001" cy="323116"/>
          </a:xfrm>
          <a:prstGeom prst="rect">
            <a:avLst/>
          </a:prstGeom>
        </p:spPr>
      </p:pic>
      <p:pic>
        <p:nvPicPr>
          <p:cNvPr id="7" name="Image 3" descr="https://kimi-img.moonshot.cn/pub/slides/slides_tmpl/image/25-09-02-15:09:07-d2r9g4pe3tpg8rchv4p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9470" y="599440"/>
            <a:ext cx="10727690" cy="80645"/>
          </a:xfrm>
          <a:prstGeom prst="rect">
            <a:avLst/>
          </a:prstGeom>
        </p:spPr>
      </p:pic>
      <p:pic>
        <p:nvPicPr>
          <p:cNvPr id="8" name="Image 4" descr="https://kimi-img.moonshot.cn/pub/slides/slides_tmpl/image/25-09-02-15:09:07-d2r9g4pe3tpg8rchv4s0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90150" y="5903595"/>
            <a:ext cx="1682750" cy="62801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B87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5:09:28-d2r9ga1e3tpg8rchv55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030" y="1659255"/>
            <a:ext cx="11506835" cy="422402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2-15:09:38-d2r9gche3tpg8rchv5dg.jpe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152515"/>
            <a:ext cx="12192000" cy="72009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463475" y="698176"/>
            <a:ext cx="9347275" cy="81629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E-Atıkla Mücadelede Gelecek Vizyonu</a:t>
            </a:r>
            <a:endParaRPr lang="en-US" sz="1600" dirty="0"/>
          </a:p>
        </p:txBody>
      </p:sp>
      <p:pic>
        <p:nvPicPr>
          <p:cNvPr id="5" name="Image 2" descr="https://kimi-img.moonshot.cn/pub/slides/slides_tmpl/image/25-09-02-15:09:07-d2r9g4pe3tpg8rchv4p0.png"/>
          <p:cNvPicPr>
            <a:picLocks noChangeAspect="1"/>
          </p:cNvPicPr>
          <p:nvPr/>
        </p:nvPicPr>
        <p:blipFill>
          <a:blip r:embed="rId5">
            <a:alphaModFix amt="38000"/>
          </a:blip>
          <a:stretch>
            <a:fillRect/>
          </a:stretch>
        </p:blipFill>
        <p:spPr>
          <a:xfrm rot="5400000" flipV="1">
            <a:off x="2370455" y="3622675"/>
            <a:ext cx="3693160" cy="114300"/>
          </a:xfrm>
          <a:prstGeom prst="rect">
            <a:avLst/>
          </a:prstGeom>
        </p:spPr>
      </p:pic>
      <p:pic>
        <p:nvPicPr>
          <p:cNvPr id="6" name="Image 3" descr="https://kimi-img.moonshot.cn/pub/slides/slides_tmpl/image/25-09-02-15:09:07-d2r9g4pe3tpg8rchv4p0.png"/>
          <p:cNvPicPr>
            <a:picLocks noChangeAspect="1"/>
          </p:cNvPicPr>
          <p:nvPr/>
        </p:nvPicPr>
        <p:blipFill>
          <a:blip r:embed="rId5">
            <a:alphaModFix amt="38000"/>
          </a:blip>
          <a:stretch>
            <a:fillRect/>
          </a:stretch>
        </p:blipFill>
        <p:spPr>
          <a:xfrm rot="5400000" flipV="1">
            <a:off x="6092190" y="3660775"/>
            <a:ext cx="3693160" cy="114300"/>
          </a:xfrm>
          <a:prstGeom prst="rect">
            <a:avLst/>
          </a:prstGeom>
        </p:spPr>
      </p:pic>
      <p:sp>
        <p:nvSpPr>
          <p:cNvPr id="7" name="Text 1"/>
          <p:cNvSpPr/>
          <p:nvPr/>
        </p:nvSpPr>
        <p:spPr>
          <a:xfrm>
            <a:off x="748030" y="2110740"/>
            <a:ext cx="3214370" cy="30678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Döngüsel Ekonomi</a:t>
            </a:r>
            <a:endParaRPr lang="en-US" sz="1600" dirty="0"/>
          </a:p>
        </p:txBody>
      </p:sp>
      <p:sp>
        <p:nvSpPr>
          <p:cNvPr id="8" name="Text 2"/>
          <p:cNvSpPr/>
          <p:nvPr/>
        </p:nvSpPr>
        <p:spPr>
          <a:xfrm>
            <a:off x="697230" y="2858135"/>
            <a:ext cx="3326765" cy="160000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Teknolojik gelişmeler hızlanırken, e-atık yönetimi de daha akıllı ve sürdürülebilir hale gelmelidir. Döngüsel ekonomi modelleri, bu sorunun çözümünde kilit rol oynar.</a:t>
            </a:r>
            <a:endParaRPr lang="en-US" sz="1600" dirty="0"/>
          </a:p>
        </p:txBody>
      </p:sp>
      <p:sp>
        <p:nvSpPr>
          <p:cNvPr id="9" name="Text 3"/>
          <p:cNvSpPr/>
          <p:nvPr/>
        </p:nvSpPr>
        <p:spPr>
          <a:xfrm>
            <a:off x="4467860" y="2110740"/>
            <a:ext cx="3214370" cy="30678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Üreticilerin Sorumluluğu</a:t>
            </a:r>
            <a:endParaRPr lang="en-US" sz="1600" dirty="0"/>
          </a:p>
        </p:txBody>
      </p:sp>
      <p:sp>
        <p:nvSpPr>
          <p:cNvPr id="10" name="Text 4"/>
          <p:cNvSpPr/>
          <p:nvPr/>
        </p:nvSpPr>
        <p:spPr>
          <a:xfrm>
            <a:off x="4417060" y="2858135"/>
            <a:ext cx="3326765" cy="127992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Üreticilerin sorumluluğu, e-atıkların daha az üretildiği ve daha etkin şekilde yönetildiği bir gelecek için önemlidir.</a:t>
            </a:r>
            <a:endParaRPr lang="en-US" sz="1600" dirty="0"/>
          </a:p>
        </p:txBody>
      </p:sp>
      <p:sp>
        <p:nvSpPr>
          <p:cNvPr id="11" name="Text 5"/>
          <p:cNvSpPr/>
          <p:nvPr/>
        </p:nvSpPr>
        <p:spPr>
          <a:xfrm>
            <a:off x="8065135" y="2110740"/>
            <a:ext cx="3214370" cy="30678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Bilinçli Tüketici</a:t>
            </a:r>
            <a:endParaRPr lang="en-US" sz="1600" dirty="0"/>
          </a:p>
        </p:txBody>
      </p:sp>
      <p:sp>
        <p:nvSpPr>
          <p:cNvPr id="12" name="Text 6"/>
          <p:cNvSpPr/>
          <p:nvPr/>
        </p:nvSpPr>
        <p:spPr>
          <a:xfrm>
            <a:off x="8014970" y="2858135"/>
            <a:ext cx="3326765" cy="127992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Tüketicilerin bilinci, e-atık sorununu çözmek için kritik bir faktördür. Bilinçli tüketim, daha az atık üretmeye yardımcı olabilir.</a:t>
            </a:r>
            <a:endParaRPr lang="en-US" sz="16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B87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5:09:07-d2r9g4pe3tpg8rchv4t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8857615" y="2980690"/>
            <a:ext cx="1580515" cy="342392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2-15:09:07-d2r9g4pe3tpg8rchv4t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401945" y="3018790"/>
            <a:ext cx="1580515" cy="3423920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9-02-15:09:07-d2r9g4pe3tpg8rchv4t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910080" y="3065145"/>
            <a:ext cx="1580515" cy="3423920"/>
          </a:xfrm>
          <a:prstGeom prst="rect">
            <a:avLst/>
          </a:prstGeom>
        </p:spPr>
      </p:pic>
      <p:pic>
        <p:nvPicPr>
          <p:cNvPr id="5" name="Image 3" descr="https://kimi-img.moonshot.cn/pub/slides/slides_tmpl/image/25-09-02-15:09:07-d2r9g4pe3tpg8rchv4t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8857615" y="1154430"/>
            <a:ext cx="1580515" cy="3423920"/>
          </a:xfrm>
          <a:prstGeom prst="rect">
            <a:avLst/>
          </a:prstGeom>
        </p:spPr>
      </p:pic>
      <p:pic>
        <p:nvPicPr>
          <p:cNvPr id="6" name="Image 4" descr="https://kimi-img.moonshot.cn/pub/slides/slides_tmpl/image/25-09-02-15:09:07-d2r9g4pe3tpg8rchv4t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401945" y="1197610"/>
            <a:ext cx="1580515" cy="3423920"/>
          </a:xfrm>
          <a:prstGeom prst="rect">
            <a:avLst/>
          </a:prstGeom>
        </p:spPr>
      </p:pic>
      <p:pic>
        <p:nvPicPr>
          <p:cNvPr id="7" name="Image 5" descr="https://kimi-img.moonshot.cn/pub/slides/slides_tmpl/image/25-09-02-15:09:07-d2r9g4pe3tpg8rchv4t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910080" y="1207135"/>
            <a:ext cx="1580515" cy="3423920"/>
          </a:xfrm>
          <a:prstGeom prst="rect">
            <a:avLst/>
          </a:prstGeom>
        </p:spPr>
      </p:pic>
      <p:pic>
        <p:nvPicPr>
          <p:cNvPr id="8" name="Image 6" descr="https://kimi-img.moonshot.cn/pub/slides/slides_tmpl/image/25-09-02-15:09:07-d2r9g4pe3tpg8rchv4v0.jpe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6531445"/>
            <a:ext cx="12192001" cy="323116"/>
          </a:xfrm>
          <a:prstGeom prst="rect">
            <a:avLst/>
          </a:prstGeom>
        </p:spPr>
      </p:pic>
      <p:pic>
        <p:nvPicPr>
          <p:cNvPr id="9" name="Image 7" descr="https://kimi-img.moonshot.cn/pub/slides/slides_tmpl/image/25-09-02-15:09:07-d2r9g4pe3tpg8rchv4p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9470" y="6202680"/>
            <a:ext cx="10727690" cy="80645"/>
          </a:xfrm>
          <a:prstGeom prst="rect">
            <a:avLst/>
          </a:prstGeom>
        </p:spPr>
      </p:pic>
      <p:sp>
        <p:nvSpPr>
          <p:cNvPr id="10" name="Text 0"/>
          <p:cNvSpPr/>
          <p:nvPr/>
        </p:nvSpPr>
        <p:spPr>
          <a:xfrm>
            <a:off x="988377" y="682665"/>
            <a:ext cx="4366260" cy="1008459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66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İçindekiler</a:t>
            </a:r>
            <a:endParaRPr lang="en-US" sz="1600" dirty="0"/>
          </a:p>
        </p:txBody>
      </p:sp>
      <p:pic>
        <p:nvPicPr>
          <p:cNvPr id="11" name="Image 8" descr="https://kimi-img.moonshot.cn/pub/slides/slides_tmpl/image/25-09-02-15:09:07-d2r9g4pe3tpg8rchv4s0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52660" y="788670"/>
            <a:ext cx="1682750" cy="628015"/>
          </a:xfrm>
          <a:prstGeom prst="rect">
            <a:avLst/>
          </a:prstGeom>
        </p:spPr>
      </p:pic>
      <p:sp>
        <p:nvSpPr>
          <p:cNvPr id="12" name="Shape 1"/>
          <p:cNvSpPr/>
          <p:nvPr/>
        </p:nvSpPr>
        <p:spPr>
          <a:xfrm>
            <a:off x="1455420" y="2271395"/>
            <a:ext cx="725805" cy="54102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13" name="Text 2"/>
          <p:cNvSpPr/>
          <p:nvPr/>
        </p:nvSpPr>
        <p:spPr>
          <a:xfrm>
            <a:off x="1455420" y="2271395"/>
            <a:ext cx="725805" cy="5410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10000"/>
              </a:lnSpc>
              <a:buNone/>
            </a:pPr>
            <a:r>
              <a:rPr lang="en-US" sz="32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14" name="Text 3"/>
          <p:cNvSpPr/>
          <p:nvPr/>
        </p:nvSpPr>
        <p:spPr>
          <a:xfrm>
            <a:off x="1350010" y="2772410"/>
            <a:ext cx="2720340" cy="30678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Giriş: Teknoloji ve Atık</a:t>
            </a:r>
            <a:endParaRPr lang="en-US" sz="1600" dirty="0"/>
          </a:p>
        </p:txBody>
      </p:sp>
      <p:sp>
        <p:nvSpPr>
          <p:cNvPr id="15" name="Shape 4"/>
          <p:cNvSpPr/>
          <p:nvPr/>
        </p:nvSpPr>
        <p:spPr>
          <a:xfrm>
            <a:off x="4900295" y="2271395"/>
            <a:ext cx="725805" cy="54102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16" name="Text 5"/>
          <p:cNvSpPr/>
          <p:nvPr/>
        </p:nvSpPr>
        <p:spPr>
          <a:xfrm>
            <a:off x="4900295" y="2271395"/>
            <a:ext cx="725805" cy="5410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10000"/>
              </a:lnSpc>
              <a:buNone/>
            </a:pPr>
            <a:r>
              <a:rPr lang="en-US" sz="32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17" name="Text 6"/>
          <p:cNvSpPr/>
          <p:nvPr/>
        </p:nvSpPr>
        <p:spPr>
          <a:xfrm>
            <a:off x="4794885" y="2772410"/>
            <a:ext cx="2720340" cy="30678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E-Atığın Zararları</a:t>
            </a:r>
            <a:endParaRPr lang="en-US" sz="1600" dirty="0"/>
          </a:p>
        </p:txBody>
      </p:sp>
      <p:sp>
        <p:nvSpPr>
          <p:cNvPr id="18" name="Shape 7"/>
          <p:cNvSpPr/>
          <p:nvPr/>
        </p:nvSpPr>
        <p:spPr>
          <a:xfrm>
            <a:off x="8404860" y="2271395"/>
            <a:ext cx="725805" cy="54102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19" name="Text 8"/>
          <p:cNvSpPr/>
          <p:nvPr/>
        </p:nvSpPr>
        <p:spPr>
          <a:xfrm>
            <a:off x="8404860" y="2271395"/>
            <a:ext cx="725805" cy="5410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10000"/>
              </a:lnSpc>
              <a:buNone/>
            </a:pPr>
            <a:r>
              <a:rPr lang="en-US" sz="32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20" name="Text 9"/>
          <p:cNvSpPr/>
          <p:nvPr/>
        </p:nvSpPr>
        <p:spPr>
          <a:xfrm>
            <a:off x="8276590" y="2772410"/>
            <a:ext cx="2720340" cy="64551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Küresel Durum ve Rakamlar</a:t>
            </a:r>
            <a:endParaRPr lang="en-US" sz="1600" dirty="0"/>
          </a:p>
        </p:txBody>
      </p:sp>
      <p:sp>
        <p:nvSpPr>
          <p:cNvPr id="21" name="Shape 10"/>
          <p:cNvSpPr/>
          <p:nvPr/>
        </p:nvSpPr>
        <p:spPr>
          <a:xfrm>
            <a:off x="1455420" y="4210685"/>
            <a:ext cx="725805" cy="54102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22" name="Text 11"/>
          <p:cNvSpPr/>
          <p:nvPr/>
        </p:nvSpPr>
        <p:spPr>
          <a:xfrm>
            <a:off x="1455420" y="4210685"/>
            <a:ext cx="725805" cy="5410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10000"/>
              </a:lnSpc>
              <a:buNone/>
            </a:pPr>
            <a:r>
              <a:rPr lang="en-US" sz="32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04</a:t>
            </a:r>
            <a:endParaRPr lang="en-US" sz="1600" dirty="0"/>
          </a:p>
        </p:txBody>
      </p:sp>
      <p:sp>
        <p:nvSpPr>
          <p:cNvPr id="23" name="Text 12"/>
          <p:cNvSpPr/>
          <p:nvPr/>
        </p:nvSpPr>
        <p:spPr>
          <a:xfrm>
            <a:off x="1350010" y="4711065"/>
            <a:ext cx="2720340" cy="64551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Geri Dönüşüm ve Yönetim</a:t>
            </a:r>
            <a:endParaRPr lang="en-US" sz="1600" dirty="0"/>
          </a:p>
        </p:txBody>
      </p:sp>
      <p:sp>
        <p:nvSpPr>
          <p:cNvPr id="24" name="Shape 13"/>
          <p:cNvSpPr/>
          <p:nvPr/>
        </p:nvSpPr>
        <p:spPr>
          <a:xfrm>
            <a:off x="4900295" y="4210685"/>
            <a:ext cx="725805" cy="54102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25" name="Text 14"/>
          <p:cNvSpPr/>
          <p:nvPr/>
        </p:nvSpPr>
        <p:spPr>
          <a:xfrm>
            <a:off x="4900295" y="4210685"/>
            <a:ext cx="725805" cy="5410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10000"/>
              </a:lnSpc>
              <a:buNone/>
            </a:pPr>
            <a:r>
              <a:rPr lang="en-US" sz="32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05</a:t>
            </a:r>
            <a:endParaRPr lang="en-US" sz="1600" dirty="0"/>
          </a:p>
        </p:txBody>
      </p:sp>
      <p:sp>
        <p:nvSpPr>
          <p:cNvPr id="26" name="Text 15"/>
          <p:cNvSpPr/>
          <p:nvPr/>
        </p:nvSpPr>
        <p:spPr>
          <a:xfrm>
            <a:off x="4794885" y="4711065"/>
            <a:ext cx="2720340" cy="30678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Çözüm ve Sorumluluk</a:t>
            </a:r>
            <a:endParaRPr lang="en-US" sz="1600" dirty="0"/>
          </a:p>
        </p:txBody>
      </p:sp>
      <p:sp>
        <p:nvSpPr>
          <p:cNvPr id="27" name="Shape 16"/>
          <p:cNvSpPr/>
          <p:nvPr/>
        </p:nvSpPr>
        <p:spPr>
          <a:xfrm>
            <a:off x="8404860" y="4210685"/>
            <a:ext cx="725805" cy="54102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28" name="Text 17"/>
          <p:cNvSpPr/>
          <p:nvPr/>
        </p:nvSpPr>
        <p:spPr>
          <a:xfrm>
            <a:off x="8404860" y="4210685"/>
            <a:ext cx="725805" cy="5410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10000"/>
              </a:lnSpc>
              <a:buNone/>
            </a:pPr>
            <a:r>
              <a:rPr lang="en-US" sz="32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06</a:t>
            </a:r>
            <a:endParaRPr lang="en-US" sz="1600" dirty="0"/>
          </a:p>
        </p:txBody>
      </p:sp>
      <p:sp>
        <p:nvSpPr>
          <p:cNvPr id="29" name="Text 18"/>
          <p:cNvSpPr/>
          <p:nvPr/>
        </p:nvSpPr>
        <p:spPr>
          <a:xfrm>
            <a:off x="8276590" y="4711065"/>
            <a:ext cx="2720340" cy="30678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Sonuç ve Gelecek</a:t>
            </a:r>
            <a:endParaRPr lang="en-US" sz="16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1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5:09:36-d2r9gc1e3tpg8rchv59g.png"/>
          <p:cNvPicPr>
            <a:picLocks noChangeAspect="1"/>
          </p:cNvPicPr>
          <p:nvPr/>
        </p:nvPicPr>
        <p:blipFill>
          <a:blip r:embed="rId3"/>
          <a:srcRect l="5" r="5"/>
          <a:stretch/>
        </p:blipFill>
        <p:spPr>
          <a:xfrm>
            <a:off x="8086090" y="1948180"/>
            <a:ext cx="3381375" cy="427736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2-15:09:36-d2r9gc1e3tpg8rchv59g.png"/>
          <p:cNvPicPr>
            <a:picLocks noChangeAspect="1"/>
          </p:cNvPicPr>
          <p:nvPr/>
        </p:nvPicPr>
        <p:blipFill>
          <a:blip r:embed="rId3"/>
          <a:srcRect l="5" r="5"/>
          <a:stretch/>
        </p:blipFill>
        <p:spPr>
          <a:xfrm>
            <a:off x="4594860" y="1948180"/>
            <a:ext cx="3381375" cy="427736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542215" y="867447"/>
            <a:ext cx="8152877" cy="8331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Küçük Adımlar, Büyük Etkiler</a:t>
            </a:r>
            <a:endParaRPr lang="en-US" sz="1600" dirty="0"/>
          </a:p>
        </p:txBody>
      </p:sp>
      <p:pic>
        <p:nvPicPr>
          <p:cNvPr id="5" name="Image 2" descr="https://kimi-img.moonshot.cn/pub/slides/slides_tmpl/image/25-09-02-15:09:08-d2r9g51e3tpg8rchv50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680000">
            <a:off x="625943" y="-292917"/>
            <a:ext cx="410596" cy="1637554"/>
          </a:xfrm>
          <a:prstGeom prst="rect">
            <a:avLst/>
          </a:prstGeom>
        </p:spPr>
      </p:pic>
      <p:pic>
        <p:nvPicPr>
          <p:cNvPr id="6" name="Image 3" descr="https://kimi-img.moonshot.cn/pub/slides/slides_tmpl/image/25-09-02-15:09:37-d2r9gc9e3tpg8rchv5cg.png"/>
          <p:cNvPicPr>
            <a:picLocks noChangeAspect="1"/>
          </p:cNvPicPr>
          <p:nvPr/>
        </p:nvPicPr>
        <p:blipFill>
          <a:blip r:embed="rId5"/>
          <a:srcRect b="52438"/>
          <a:stretch/>
        </p:blipFill>
        <p:spPr>
          <a:xfrm>
            <a:off x="785067" y="1948542"/>
            <a:ext cx="3616245" cy="2069275"/>
          </a:xfrm>
          <a:prstGeom prst="rect">
            <a:avLst/>
          </a:prstGeom>
        </p:spPr>
      </p:pic>
      <p:pic>
        <p:nvPicPr>
          <p:cNvPr id="7" name="Image 4" descr="https://kimi-img.moonshot.cn/pub/slides/slides_tmpl/image/25-09-02-15:09:51-d2r9gfpe3tpg8rchv5n0.jpg"/>
          <p:cNvPicPr>
            <a:picLocks noChangeAspect="1"/>
          </p:cNvPicPr>
          <p:nvPr/>
        </p:nvPicPr>
        <p:blipFill>
          <a:blip r:embed="rId6"/>
          <a:srcRect t="33968" b="33968"/>
          <a:stretch/>
        </p:blipFill>
        <p:spPr>
          <a:xfrm>
            <a:off x="785067" y="4155993"/>
            <a:ext cx="3616245" cy="2069275"/>
          </a:xfrm>
          <a:prstGeom prst="rect">
            <a:avLst/>
          </a:prstGeom>
        </p:spPr>
      </p:pic>
      <p:pic>
        <p:nvPicPr>
          <p:cNvPr id="8" name="Image 5" descr="https://kimi-img.moonshot.cn/pub/slides/slides_tmpl/image/25-09-02-15:09:07-d2r9g4pe3tpg8rchv4rg.jpg"/>
          <p:cNvPicPr>
            <a:picLocks noChangeAspect="1"/>
          </p:cNvPicPr>
          <p:nvPr/>
        </p:nvPicPr>
        <p:blipFill>
          <a:blip r:embed="rId7"/>
          <a:srcRect t="30065" b="30065"/>
          <a:stretch/>
        </p:blipFill>
        <p:spPr>
          <a:xfrm>
            <a:off x="7646670" y="0"/>
            <a:ext cx="4545330" cy="619760"/>
          </a:xfrm>
          <a:prstGeom prst="rect">
            <a:avLst/>
          </a:prstGeom>
        </p:spPr>
      </p:pic>
      <p:sp>
        <p:nvSpPr>
          <p:cNvPr id="9" name="Text 1"/>
          <p:cNvSpPr/>
          <p:nvPr/>
        </p:nvSpPr>
        <p:spPr>
          <a:xfrm>
            <a:off x="4901565" y="2538730"/>
            <a:ext cx="2533650" cy="30678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Bireysel Katılım</a:t>
            </a:r>
            <a:endParaRPr lang="en-US" sz="1600" dirty="0"/>
          </a:p>
        </p:txBody>
      </p:sp>
      <p:sp>
        <p:nvSpPr>
          <p:cNvPr id="10" name="Text 2"/>
          <p:cNvSpPr/>
          <p:nvPr/>
        </p:nvSpPr>
        <p:spPr>
          <a:xfrm>
            <a:off x="4787057" y="3217432"/>
            <a:ext cx="2859341" cy="192008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E-Atık sorunu, bireylerden kurumlara kadar herkesin katılımıyla çözülebilir. Atıklarımızı doğru şekilde ayırmak, cihazlarımızı bilinçli tüketmek önemlidir.</a:t>
            </a:r>
            <a:endParaRPr lang="en-US" sz="1600" dirty="0"/>
          </a:p>
        </p:txBody>
      </p:sp>
      <p:sp>
        <p:nvSpPr>
          <p:cNvPr id="11" name="Text 3"/>
          <p:cNvSpPr/>
          <p:nvPr/>
        </p:nvSpPr>
        <p:spPr>
          <a:xfrm>
            <a:off x="8436610" y="2470150"/>
            <a:ext cx="2533650" cy="30678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Gelecek Nesillere</a:t>
            </a:r>
            <a:endParaRPr lang="en-US" sz="1600" dirty="0"/>
          </a:p>
        </p:txBody>
      </p:sp>
      <p:sp>
        <p:nvSpPr>
          <p:cNvPr id="12" name="Text 4"/>
          <p:cNvSpPr/>
          <p:nvPr/>
        </p:nvSpPr>
        <p:spPr>
          <a:xfrm>
            <a:off x="8356426" y="3217432"/>
            <a:ext cx="2859341" cy="160000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Güçlü bir geri dönüşüm sistemi ve bilinçli tüketim, gelecek nesillere daha temiz bir çevre bırakmak için atılabilecek en etkili adımlardır.</a:t>
            </a:r>
            <a:endParaRPr lang="en-US" sz="160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1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54685" y="2225040"/>
            <a:ext cx="11311096" cy="931537"/>
          </a:xfrm>
          <a:prstGeom prst="rect">
            <a:avLst/>
          </a:prstGeom>
          <a:noFill/>
          <a:ln/>
        </p:spPr>
        <p:txBody>
          <a:bodyPr wrap="square" lIns="99695" tIns="49784" rIns="99695" bIns="49784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tr-TR" sz="5400" b="1" dirty="0">
                <a:solidFill>
                  <a:srgbClr val="0D0D0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Dinlediğiniz için teşekkür ederim </a:t>
            </a:r>
            <a:endParaRPr lang="en-US" sz="1600" dirty="0"/>
          </a:p>
        </p:txBody>
      </p:sp>
      <p:pic>
        <p:nvPicPr>
          <p:cNvPr id="7" name="Image 2" descr="https://kimi-img.moonshot.cn/pub/slides/slides_tmpl/image/25-09-02-15:09:43-d2r9gdpe3tpg8rchv5l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475" y="663575"/>
            <a:ext cx="545465" cy="523240"/>
          </a:xfrm>
          <a:prstGeom prst="rect">
            <a:avLst/>
          </a:prstGeom>
        </p:spPr>
      </p:pic>
      <p:pic>
        <p:nvPicPr>
          <p:cNvPr id="8" name="Image 3" descr="https://kimi-img.moonshot.cn/pub/slides/slides_tmpl/image/25-09-02-15:09:07-d2r9g4pe3tpg8rchv4p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3850" y="743585"/>
            <a:ext cx="10047605" cy="94615"/>
          </a:xfrm>
          <a:prstGeom prst="rect">
            <a:avLst/>
          </a:prstGeom>
        </p:spPr>
      </p:pic>
      <p:pic>
        <p:nvPicPr>
          <p:cNvPr id="10" name="Image 5" descr="https://kimi-img.moonshot.cn/pub/slides/slides_tmpl/image/25-09-02-15:09:43-d2r9gdpe3tpg8rchv5l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47450" y="5785485"/>
            <a:ext cx="496570" cy="477520"/>
          </a:xfrm>
          <a:prstGeom prst="rect">
            <a:avLst/>
          </a:prstGeom>
        </p:spPr>
      </p:pic>
      <p:pic>
        <p:nvPicPr>
          <p:cNvPr id="11" name="Image 6" descr="https://kimi-img.moonshot.cn/pub/slides/slides_tmpl/image/25-09-02-15:09:07-d2r9g4pe3tpg8rchv4rg.jpg"/>
          <p:cNvPicPr>
            <a:picLocks noChangeAspect="1"/>
          </p:cNvPicPr>
          <p:nvPr/>
        </p:nvPicPr>
        <p:blipFill>
          <a:blip r:embed="rId5"/>
          <a:srcRect t="30065" b="30065"/>
          <a:stretch/>
        </p:blipFill>
        <p:spPr>
          <a:xfrm>
            <a:off x="0" y="6343015"/>
            <a:ext cx="12192000" cy="514985"/>
          </a:xfrm>
          <a:prstGeom prst="rect">
            <a:avLst/>
          </a:prstGeom>
        </p:spPr>
      </p:pic>
      <p:pic>
        <p:nvPicPr>
          <p:cNvPr id="12" name="Image 7" descr="https://kimi-img.moonshot.cn/pub/slides/slides_tmpl/image/25-09-02-15:09:07-d2r9g4pe3tpg8rchv4s0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2475" y="5655310"/>
            <a:ext cx="1682750" cy="628015"/>
          </a:xfrm>
          <a:prstGeom prst="rect">
            <a:avLst/>
          </a:prstGeom>
        </p:spPr>
      </p:pic>
      <p:pic>
        <p:nvPicPr>
          <p:cNvPr id="13" name="Image 8" descr="https://kimi-img.moonshot.cn/pub/slides/slides_tmpl/image/25-09-02-15:09:07-d2r9g4pe3tpg8rchv4p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5225" y="6012815"/>
            <a:ext cx="6131560" cy="76200"/>
          </a:xfrm>
          <a:prstGeom prst="rect">
            <a:avLst/>
          </a:prstGeom>
        </p:spPr>
      </p:pic>
      <p:pic>
        <p:nvPicPr>
          <p:cNvPr id="15" name="Resim 14">
            <a:extLst>
              <a:ext uri="{FF2B5EF4-FFF2-40B4-BE49-F238E27FC236}">
                <a16:creationId xmlns:a16="http://schemas.microsoft.com/office/drawing/2014/main" id="{D7B141A3-7F08-6476-2371-42EDEF5C7D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66785" y="3655367"/>
            <a:ext cx="1827371" cy="210147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659928" y="2089579"/>
            <a:ext cx="2872142" cy="21050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13800" dirty="0">
                <a:solidFill>
                  <a:srgbClr val="B87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1569720" y="4858385"/>
            <a:ext cx="9379585" cy="48676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32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Giriş: Teknoloji ve Atık</a:t>
            </a:r>
            <a:endParaRPr lang="en-US" sz="1600" dirty="0"/>
          </a:p>
        </p:txBody>
      </p:sp>
      <p:pic>
        <p:nvPicPr>
          <p:cNvPr id="4" name="Image 0" descr="https://kimi-img.moonshot.cn/pub/slides/slides_tmpl/image/25-09-02-15:09:07-d2r9g4pe3tpg8rchv4v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8860" y="2399030"/>
            <a:ext cx="2334895" cy="2021205"/>
          </a:xfrm>
          <a:prstGeom prst="rect">
            <a:avLst/>
          </a:prstGeom>
        </p:spPr>
      </p:pic>
      <p:pic>
        <p:nvPicPr>
          <p:cNvPr id="5" name="Image 1" descr="https://kimi-img.moonshot.cn/pub/slides/slides_tmpl/image/25-09-02-15:09:07-d2r9g4pe3tpg8rchv4v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9010015" y="2399030"/>
            <a:ext cx="2334895" cy="2021205"/>
          </a:xfrm>
          <a:prstGeom prst="rect">
            <a:avLst/>
          </a:prstGeom>
        </p:spPr>
      </p:pic>
      <p:pic>
        <p:nvPicPr>
          <p:cNvPr id="6" name="Image 2" descr="https://kimi-img.moonshot.cn/pub/slides/slides_tmpl/image/25-09-02-15:09:07-d2r9g4pe3tpg8rchv4v0.jpe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6531445"/>
            <a:ext cx="12192001" cy="323116"/>
          </a:xfrm>
          <a:prstGeom prst="rect">
            <a:avLst/>
          </a:prstGeom>
        </p:spPr>
      </p:pic>
      <p:pic>
        <p:nvPicPr>
          <p:cNvPr id="7" name="Image 3" descr="https://kimi-img.moonshot.cn/pub/slides/slides_tmpl/image/25-09-02-15:09:07-d2r9g4pe3tpg8rchv4p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9470" y="599440"/>
            <a:ext cx="10727690" cy="80645"/>
          </a:xfrm>
          <a:prstGeom prst="rect">
            <a:avLst/>
          </a:prstGeom>
        </p:spPr>
      </p:pic>
      <p:pic>
        <p:nvPicPr>
          <p:cNvPr id="8" name="Image 4" descr="https://kimi-img.moonshot.cn/pub/slides/slides_tmpl/image/25-09-02-15:09:07-d2r9g4pe3tpg8rchv4s0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90150" y="5903595"/>
            <a:ext cx="1682750" cy="62801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5:09:36-d2r9gc1e3tpg8rchv58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3967480" y="2141220"/>
            <a:ext cx="4391025" cy="3514725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2-15:09:36-d2r9gc1e3tpg8rchv58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283210" y="2091690"/>
            <a:ext cx="4391025" cy="3514725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542290" y="867410"/>
            <a:ext cx="8853170" cy="83312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Teknoloji Çağının Kara Kutusu: E-Atık</a:t>
            </a:r>
            <a:endParaRPr lang="en-US" sz="1600" dirty="0"/>
          </a:p>
        </p:txBody>
      </p:sp>
      <p:pic>
        <p:nvPicPr>
          <p:cNvPr id="5" name="Image 2" descr="https://kimi-img.moonshot.cn/pub/slides/slides_tmpl/image/25-09-02-15:09:08-d2r9g51e3tpg8rchv50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680000">
            <a:off x="625943" y="-292917"/>
            <a:ext cx="410596" cy="1637554"/>
          </a:xfrm>
          <a:prstGeom prst="rect">
            <a:avLst/>
          </a:prstGeom>
        </p:spPr>
      </p:pic>
      <p:pic>
        <p:nvPicPr>
          <p:cNvPr id="6" name="Image 3" descr="https://kimi-img.moonshot.cn/pub/slides/slides_tmpl/image/25-09-02-15:09:36-d2r9gc1e3tpg8rchv5a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89900" y="1728470"/>
            <a:ext cx="3496310" cy="4314825"/>
          </a:xfrm>
          <a:prstGeom prst="rect">
            <a:avLst/>
          </a:prstGeom>
        </p:spPr>
      </p:pic>
      <p:pic>
        <p:nvPicPr>
          <p:cNvPr id="7" name="Image 4" descr="https://kimi-img.moonshot.cn/pub/slides/slides_tmpl/image/25-09-02-15:09:07-d2r9g4pe3tpg8rchv4p0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39990" y="1128395"/>
            <a:ext cx="4046220" cy="76200"/>
          </a:xfrm>
          <a:prstGeom prst="rect">
            <a:avLst/>
          </a:prstGeom>
        </p:spPr>
      </p:pic>
      <p:pic>
        <p:nvPicPr>
          <p:cNvPr id="8" name="Image 5" descr="https://kimi-img.moonshot.cn/pub/slides/slides_tmpl/image/25-09-02-15:09:07-d2r9g4pe3tpg8rchv4qg.jpe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49530" y="6471285"/>
            <a:ext cx="12241530" cy="377825"/>
          </a:xfrm>
          <a:prstGeom prst="rect">
            <a:avLst/>
          </a:prstGeom>
        </p:spPr>
      </p:pic>
      <p:sp>
        <p:nvSpPr>
          <p:cNvPr id="9" name="Text 1"/>
          <p:cNvSpPr/>
          <p:nvPr/>
        </p:nvSpPr>
        <p:spPr>
          <a:xfrm>
            <a:off x="1096417" y="2470247"/>
            <a:ext cx="2172166" cy="64551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Teknolojinin Hızlı Gelişimi</a:t>
            </a:r>
            <a:endParaRPr lang="en-US" sz="1600" dirty="0"/>
          </a:p>
        </p:txBody>
      </p:sp>
      <p:sp>
        <p:nvSpPr>
          <p:cNvPr id="10" name="Text 2"/>
          <p:cNvSpPr/>
          <p:nvPr/>
        </p:nvSpPr>
        <p:spPr>
          <a:xfrm>
            <a:off x="1015973" y="3217432"/>
            <a:ext cx="2859341" cy="256004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Günlük hayatta kullandığımız teknolojik ürünlerin hızla gelişmesi ve sürekli yenilenmesi, e-atık üretimini hızlandırmaktadır. Her yıl yeni modellerin piyasaya sürülmesi, eski cihazların kullanım ömrünü kısaltarak atık miktarını artırıyor.</a:t>
            </a:r>
            <a:endParaRPr lang="en-US" sz="1600" dirty="0"/>
          </a:p>
        </p:txBody>
      </p:sp>
      <p:sp>
        <p:nvSpPr>
          <p:cNvPr id="11" name="Text 3"/>
          <p:cNvSpPr/>
          <p:nvPr/>
        </p:nvSpPr>
        <p:spPr>
          <a:xfrm>
            <a:off x="4761159" y="2470247"/>
            <a:ext cx="2172166" cy="9842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Tüketim Alışkanlıklarının Rolü</a:t>
            </a:r>
            <a:endParaRPr lang="en-US" sz="1600" dirty="0"/>
          </a:p>
        </p:txBody>
      </p:sp>
      <p:sp>
        <p:nvSpPr>
          <p:cNvPr id="12" name="Text 4"/>
          <p:cNvSpPr/>
          <p:nvPr/>
        </p:nvSpPr>
        <p:spPr>
          <a:xfrm>
            <a:off x="4680715" y="3217432"/>
            <a:ext cx="2859341" cy="256004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Tüketici davranışlarında, özellikle teknolojik ürünlerin sıklıkla değiştirilmesi, e-atık üretiminde önemli bir faktördür. Bu alışkanlıklar, atıkların hızla birikmesine neden oluyor ve çevreye büyük bir tehdit oluşturuyor.</a:t>
            </a:r>
            <a:endParaRPr lang="en-US" sz="16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42215" y="726116"/>
            <a:ext cx="8152877" cy="8331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E-Atık Nedir? Tanım ve Kapsam</a:t>
            </a:r>
            <a:endParaRPr lang="en-US" sz="1600" dirty="0"/>
          </a:p>
        </p:txBody>
      </p:sp>
      <p:pic>
        <p:nvPicPr>
          <p:cNvPr id="3" name="Image 0" descr="https://kimi-img.moonshot.cn/pub/slides/slides_tmpl/image/25-09-02-15:09:08-d2r9g51e3tpg8rchv50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680000">
            <a:off x="625943" y="-292917"/>
            <a:ext cx="410596" cy="1637554"/>
          </a:xfrm>
          <a:prstGeom prst="rect">
            <a:avLst/>
          </a:prstGeom>
        </p:spPr>
      </p:pic>
      <p:pic>
        <p:nvPicPr>
          <p:cNvPr id="4" name="Image 1" descr="https://kimi-img.moonshot.cn/pub/slides/slides_tmpl/image/25-09-02-15:09:52-d2r9gg1e3tpg8rchv5ng.jpg"/>
          <p:cNvPicPr>
            <a:picLocks noChangeAspect="1"/>
          </p:cNvPicPr>
          <p:nvPr/>
        </p:nvPicPr>
        <p:blipFill>
          <a:blip r:embed="rId4"/>
          <a:srcRect l="-909" t="57034" r="909" b="24765"/>
          <a:stretch/>
        </p:blipFill>
        <p:spPr>
          <a:xfrm>
            <a:off x="803276" y="1571230"/>
            <a:ext cx="10693400" cy="1946369"/>
          </a:xfrm>
          <a:prstGeom prst="rect">
            <a:avLst/>
          </a:prstGeom>
        </p:spPr>
      </p:pic>
      <p:pic>
        <p:nvPicPr>
          <p:cNvPr id="5" name="Image 2" descr="https://kimi-img.moonshot.cn/pub/slides/slides_tmpl/image/25-09-02-15:09:07-d2r9g4pe3tpg8rchv4p0.png"/>
          <p:cNvPicPr>
            <a:picLocks noChangeAspect="1"/>
          </p:cNvPicPr>
          <p:nvPr/>
        </p:nvPicPr>
        <p:blipFill>
          <a:blip r:embed="rId5">
            <a:alphaModFix amt="38000"/>
          </a:blip>
          <a:stretch>
            <a:fillRect/>
          </a:stretch>
        </p:blipFill>
        <p:spPr>
          <a:xfrm rot="5400000" flipV="1">
            <a:off x="2998470" y="5126990"/>
            <a:ext cx="2692400" cy="83185"/>
          </a:xfrm>
          <a:prstGeom prst="rect">
            <a:avLst/>
          </a:prstGeom>
        </p:spPr>
      </p:pic>
      <p:pic>
        <p:nvPicPr>
          <p:cNvPr id="6" name="Image 3" descr="https://kimi-img.moonshot.cn/pub/slides/slides_tmpl/image/25-09-02-15:09:07-d2r9g4pe3tpg8rchv4p0.png"/>
          <p:cNvPicPr>
            <a:picLocks noChangeAspect="1"/>
          </p:cNvPicPr>
          <p:nvPr/>
        </p:nvPicPr>
        <p:blipFill>
          <a:blip r:embed="rId5">
            <a:alphaModFix amt="38000"/>
          </a:blip>
          <a:stretch>
            <a:fillRect/>
          </a:stretch>
        </p:blipFill>
        <p:spPr>
          <a:xfrm rot="5400000" flipV="1">
            <a:off x="6609080" y="5074920"/>
            <a:ext cx="2692400" cy="83185"/>
          </a:xfrm>
          <a:prstGeom prst="rect">
            <a:avLst/>
          </a:prstGeom>
        </p:spPr>
      </p:pic>
      <p:pic>
        <p:nvPicPr>
          <p:cNvPr id="7" name="Image 4" descr="https://kimi-img.moonshot.cn/pub/slides/slides_tmpl/image/25-09-02-15:09:07-d2r9g4pe3tpg8rchv4rg.jpg"/>
          <p:cNvPicPr>
            <a:picLocks noChangeAspect="1"/>
          </p:cNvPicPr>
          <p:nvPr/>
        </p:nvPicPr>
        <p:blipFill>
          <a:blip r:embed="rId6"/>
          <a:srcRect t="30065" b="30065"/>
          <a:stretch/>
        </p:blipFill>
        <p:spPr>
          <a:xfrm>
            <a:off x="0" y="6716395"/>
            <a:ext cx="12192000" cy="138430"/>
          </a:xfrm>
          <a:prstGeom prst="rect">
            <a:avLst/>
          </a:prstGeom>
        </p:spPr>
      </p:pic>
      <p:pic>
        <p:nvPicPr>
          <p:cNvPr id="8" name="Image 5" descr="https://kimi-img.moonshot.cn/pub/slides/slides_tmpl/image/25-09-02-15:09:07-d2r9g4pe3tpg8rchv4qg.jpe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71086" y="-12257"/>
            <a:ext cx="6120914" cy="377985"/>
          </a:xfrm>
          <a:prstGeom prst="rect">
            <a:avLst/>
          </a:prstGeom>
        </p:spPr>
      </p:pic>
      <p:sp>
        <p:nvSpPr>
          <p:cNvPr id="9" name="Text 1"/>
          <p:cNvSpPr/>
          <p:nvPr/>
        </p:nvSpPr>
        <p:spPr>
          <a:xfrm>
            <a:off x="976381" y="3829305"/>
            <a:ext cx="3562537" cy="271859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E-Atık Tanımı</a:t>
            </a:r>
            <a:endParaRPr lang="en-US" sz="1600" dirty="0"/>
          </a:p>
        </p:txBody>
      </p:sp>
      <p:sp>
        <p:nvSpPr>
          <p:cNvPr id="10" name="Text 2"/>
          <p:cNvSpPr/>
          <p:nvPr/>
        </p:nvSpPr>
        <p:spPr>
          <a:xfrm>
            <a:off x="900224" y="4137082"/>
            <a:ext cx="3360880" cy="192008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E-Atık, kullanım ömrünü tamamlayan veya istenmeyen elektrikli ve elektronik cihazların toplamı olarak tanımlanır. Bu kategori, televizyonlar, bilgisayarlar, cep telefonları ve diğer elektronik aletleri içermektedir.</a:t>
            </a:r>
            <a:endParaRPr lang="en-US" sz="1600" dirty="0"/>
          </a:p>
        </p:txBody>
      </p:sp>
      <p:sp>
        <p:nvSpPr>
          <p:cNvPr id="11" name="Text 3"/>
          <p:cNvSpPr/>
          <p:nvPr/>
        </p:nvSpPr>
        <p:spPr>
          <a:xfrm>
            <a:off x="4596974" y="3829305"/>
            <a:ext cx="3562537" cy="271859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Kategoriler</a:t>
            </a:r>
            <a:endParaRPr lang="en-US" sz="1600" dirty="0"/>
          </a:p>
        </p:txBody>
      </p:sp>
      <p:sp>
        <p:nvSpPr>
          <p:cNvPr id="12" name="Text 4"/>
          <p:cNvSpPr/>
          <p:nvPr/>
        </p:nvSpPr>
        <p:spPr>
          <a:xfrm>
            <a:off x="4520817" y="4137082"/>
            <a:ext cx="3360880" cy="160000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Avrupa WEEE direktifine göre, e-atıklar 10 kategoriye ayrılmıştır. Her kategori, farklı geri dönüşüm süreçleri gerektirir ve bu süreçlerin her biri çevreye ve ekonomiye etkileri vardır.</a:t>
            </a:r>
            <a:endParaRPr lang="en-US" sz="1600" dirty="0"/>
          </a:p>
        </p:txBody>
      </p:sp>
      <p:sp>
        <p:nvSpPr>
          <p:cNvPr id="13" name="Text 5"/>
          <p:cNvSpPr/>
          <p:nvPr/>
        </p:nvSpPr>
        <p:spPr>
          <a:xfrm>
            <a:off x="8177612" y="3829305"/>
            <a:ext cx="3562537" cy="271859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Örnekler</a:t>
            </a:r>
            <a:endParaRPr lang="en-US" sz="1600" dirty="0"/>
          </a:p>
        </p:txBody>
      </p:sp>
      <p:sp>
        <p:nvSpPr>
          <p:cNvPr id="14" name="Text 6"/>
          <p:cNvSpPr/>
          <p:nvPr/>
        </p:nvSpPr>
        <p:spPr>
          <a:xfrm>
            <a:off x="8101455" y="4137082"/>
            <a:ext cx="3360880" cy="192008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E-Atıkların örnekleri arasında, buzdolabı, televizyon, bilgisayar ve cep telefonu gibi evde kullanılan cihazlar da bulunur. Bu cihazlar, kullanım ömrünü tamamladıklarında e-atık haline gelir.</a:t>
            </a:r>
            <a:endParaRPr lang="en-US" sz="16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659928" y="2089579"/>
            <a:ext cx="2872142" cy="21050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13800" dirty="0">
                <a:solidFill>
                  <a:srgbClr val="B87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1569720" y="4858385"/>
            <a:ext cx="9379585" cy="48676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32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E-Atığın Zararları</a:t>
            </a:r>
            <a:endParaRPr lang="en-US" sz="1600" dirty="0"/>
          </a:p>
        </p:txBody>
      </p:sp>
      <p:pic>
        <p:nvPicPr>
          <p:cNvPr id="4" name="Image 0" descr="https://kimi-img.moonshot.cn/pub/slides/slides_tmpl/image/25-09-02-15:09:07-d2r9g4pe3tpg8rchv4v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8860" y="2399030"/>
            <a:ext cx="2334895" cy="2021205"/>
          </a:xfrm>
          <a:prstGeom prst="rect">
            <a:avLst/>
          </a:prstGeom>
        </p:spPr>
      </p:pic>
      <p:pic>
        <p:nvPicPr>
          <p:cNvPr id="5" name="Image 1" descr="https://kimi-img.moonshot.cn/pub/slides/slides_tmpl/image/25-09-02-15:09:07-d2r9g4pe3tpg8rchv4v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9010015" y="2399030"/>
            <a:ext cx="2334895" cy="2021205"/>
          </a:xfrm>
          <a:prstGeom prst="rect">
            <a:avLst/>
          </a:prstGeom>
        </p:spPr>
      </p:pic>
      <p:pic>
        <p:nvPicPr>
          <p:cNvPr id="6" name="Image 2" descr="https://kimi-img.moonshot.cn/pub/slides/slides_tmpl/image/25-09-02-15:09:07-d2r9g4pe3tpg8rchv4v0.jpe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6531445"/>
            <a:ext cx="12192001" cy="323116"/>
          </a:xfrm>
          <a:prstGeom prst="rect">
            <a:avLst/>
          </a:prstGeom>
        </p:spPr>
      </p:pic>
      <p:pic>
        <p:nvPicPr>
          <p:cNvPr id="7" name="Image 3" descr="https://kimi-img.moonshot.cn/pub/slides/slides_tmpl/image/25-09-02-15:09:07-d2r9g4pe3tpg8rchv4p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9470" y="599440"/>
            <a:ext cx="10727690" cy="80645"/>
          </a:xfrm>
          <a:prstGeom prst="rect">
            <a:avLst/>
          </a:prstGeom>
        </p:spPr>
      </p:pic>
      <p:pic>
        <p:nvPicPr>
          <p:cNvPr id="8" name="Image 4" descr="https://kimi-img.moonshot.cn/pub/slides/slides_tmpl/image/25-09-02-15:09:07-d2r9g4pe3tpg8rchv4s0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90150" y="5903595"/>
            <a:ext cx="1682750" cy="62801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5:09:36-d2r9gc1e3tpg8rchv59g.png"/>
          <p:cNvPicPr>
            <a:picLocks noChangeAspect="1"/>
          </p:cNvPicPr>
          <p:nvPr/>
        </p:nvPicPr>
        <p:blipFill>
          <a:blip r:embed="rId3"/>
          <a:srcRect l="5" r="5"/>
          <a:stretch/>
        </p:blipFill>
        <p:spPr>
          <a:xfrm>
            <a:off x="755015" y="1941830"/>
            <a:ext cx="3316605" cy="419544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42215" y="867447"/>
            <a:ext cx="8152877" cy="8331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İçerdiği Tehlikeli Maddeler ve Etkileri</a:t>
            </a:r>
            <a:endParaRPr lang="en-US" sz="1600" dirty="0"/>
          </a:p>
        </p:txBody>
      </p:sp>
      <p:pic>
        <p:nvPicPr>
          <p:cNvPr id="4" name="Image 1" descr="https://kimi-img.moonshot.cn/pub/slides/slides_tmpl/image/25-09-02-15:09:08-d2r9g51e3tpg8rchv50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680000">
            <a:off x="625943" y="-292917"/>
            <a:ext cx="410596" cy="1637554"/>
          </a:xfrm>
          <a:prstGeom prst="rect">
            <a:avLst/>
          </a:prstGeom>
        </p:spPr>
      </p:pic>
      <p:pic>
        <p:nvPicPr>
          <p:cNvPr id="5" name="Image 2" descr="https://kimi-img.moonshot.cn/pub/slides/slides_tmpl/image/25-09-02-15:09:07-d2r9g4pe3tpg8rchv4u0.png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884680" y="1570355"/>
            <a:ext cx="934085" cy="934085"/>
          </a:xfrm>
          <a:prstGeom prst="rect">
            <a:avLst/>
          </a:prstGeom>
        </p:spPr>
      </p:pic>
      <p:pic>
        <p:nvPicPr>
          <p:cNvPr id="6" name="Image 3" descr="https://kimi-img.moonshot.cn/pub/slides/slides_tmpl/image/25-09-02-15:09:36-d2r9gc1e3tpg8rchv59g.png"/>
          <p:cNvPicPr>
            <a:picLocks noChangeAspect="1"/>
          </p:cNvPicPr>
          <p:nvPr/>
        </p:nvPicPr>
        <p:blipFill>
          <a:blip r:embed="rId3"/>
          <a:srcRect l="5" r="5"/>
          <a:stretch/>
        </p:blipFill>
        <p:spPr>
          <a:xfrm>
            <a:off x="4423410" y="1954530"/>
            <a:ext cx="3316605" cy="4195445"/>
          </a:xfrm>
          <a:prstGeom prst="rect">
            <a:avLst/>
          </a:prstGeom>
        </p:spPr>
      </p:pic>
      <p:pic>
        <p:nvPicPr>
          <p:cNvPr id="7" name="Image 4" descr="https://kimi-img.moonshot.cn/pub/slides/slides_tmpl/image/25-09-02-15:09:07-d2r9g4pe3tpg8rchv4u0.png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484495" y="1583055"/>
            <a:ext cx="934085" cy="934085"/>
          </a:xfrm>
          <a:prstGeom prst="rect">
            <a:avLst/>
          </a:prstGeom>
        </p:spPr>
      </p:pic>
      <p:pic>
        <p:nvPicPr>
          <p:cNvPr id="8" name="Image 5" descr="https://kimi-img.moonshot.cn/pub/slides/slides_tmpl/image/25-09-02-15:09:36-d2r9gc1e3tpg8rchv59g.png"/>
          <p:cNvPicPr>
            <a:picLocks noChangeAspect="1"/>
          </p:cNvPicPr>
          <p:nvPr/>
        </p:nvPicPr>
        <p:blipFill>
          <a:blip r:embed="rId3"/>
          <a:srcRect l="5" r="5"/>
          <a:stretch/>
        </p:blipFill>
        <p:spPr>
          <a:xfrm>
            <a:off x="8087995" y="1962150"/>
            <a:ext cx="3316605" cy="4195445"/>
          </a:xfrm>
          <a:prstGeom prst="rect">
            <a:avLst/>
          </a:prstGeom>
        </p:spPr>
      </p:pic>
      <p:pic>
        <p:nvPicPr>
          <p:cNvPr id="9" name="Image 6" descr="https://kimi-img.moonshot.cn/pub/slides/slides_tmpl/image/25-09-02-15:09:07-d2r9g4pe3tpg8rchv4u0.png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9217660" y="1590675"/>
            <a:ext cx="934085" cy="934085"/>
          </a:xfrm>
          <a:prstGeom prst="rect">
            <a:avLst/>
          </a:prstGeom>
        </p:spPr>
      </p:pic>
      <p:pic>
        <p:nvPicPr>
          <p:cNvPr id="10" name="Image 7" descr="https://kimi-img.moonshot.cn/pub/slides/slides_tmpl/image/25-09-02-15:09:07-d2r9g4pe3tpg8rchv4qg.jpe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71086" y="-12257"/>
            <a:ext cx="6120914" cy="377985"/>
          </a:xfrm>
          <a:prstGeom prst="rect">
            <a:avLst/>
          </a:prstGeom>
        </p:spPr>
      </p:pic>
      <p:pic>
        <p:nvPicPr>
          <p:cNvPr id="11" name="Image 8" descr="https://kimi-img.moonshot.cn/pub/slides/slides_tmpl/image/25-09-02-15:09:07-d2r9g4pe3tpg8rchv4p0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5015" y="6378575"/>
            <a:ext cx="10727690" cy="76200"/>
          </a:xfrm>
          <a:prstGeom prst="rect">
            <a:avLst/>
          </a:prstGeom>
        </p:spPr>
      </p:pic>
      <p:sp>
        <p:nvSpPr>
          <p:cNvPr id="12" name="Text 1"/>
          <p:cNvSpPr/>
          <p:nvPr/>
        </p:nvSpPr>
        <p:spPr>
          <a:xfrm>
            <a:off x="2117725" y="1833880"/>
            <a:ext cx="479425" cy="3841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8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13" name="Text 2"/>
          <p:cNvSpPr/>
          <p:nvPr/>
        </p:nvSpPr>
        <p:spPr>
          <a:xfrm>
            <a:off x="923925" y="2607945"/>
            <a:ext cx="2859405" cy="30678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Tehlikeli Maddeler</a:t>
            </a:r>
            <a:endParaRPr lang="en-US" sz="1600" dirty="0"/>
          </a:p>
        </p:txBody>
      </p:sp>
      <p:sp>
        <p:nvSpPr>
          <p:cNvPr id="14" name="Text 3"/>
          <p:cNvSpPr/>
          <p:nvPr/>
        </p:nvSpPr>
        <p:spPr>
          <a:xfrm>
            <a:off x="1015973" y="3274582"/>
            <a:ext cx="2859341" cy="192008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E-Atıklar, insan sağlığına zarar verebilecek kurşun, cıva, berilyum ve kadmiyum gibi maddeler içerir. Bu maddeler, doğaya karıştığında toprak ve su kaynaklarını ciddi şekilde kirletir.</a:t>
            </a:r>
            <a:endParaRPr lang="en-US" sz="1600" dirty="0"/>
          </a:p>
        </p:txBody>
      </p:sp>
      <p:sp>
        <p:nvSpPr>
          <p:cNvPr id="15" name="Text 4"/>
          <p:cNvSpPr/>
          <p:nvPr/>
        </p:nvSpPr>
        <p:spPr>
          <a:xfrm>
            <a:off x="5711825" y="1846580"/>
            <a:ext cx="479425" cy="3841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8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16" name="Text 5"/>
          <p:cNvSpPr/>
          <p:nvPr/>
        </p:nvSpPr>
        <p:spPr>
          <a:xfrm>
            <a:off x="4592320" y="2620645"/>
            <a:ext cx="2859405" cy="30678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Sağlık Sorunları</a:t>
            </a:r>
            <a:endParaRPr lang="en-US" sz="1600" dirty="0"/>
          </a:p>
        </p:txBody>
      </p:sp>
      <p:sp>
        <p:nvSpPr>
          <p:cNvPr id="17" name="Text 6"/>
          <p:cNvSpPr/>
          <p:nvPr/>
        </p:nvSpPr>
        <p:spPr>
          <a:xfrm>
            <a:off x="4684368" y="3287282"/>
            <a:ext cx="2859341" cy="192008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E-Atıkların içindeki tehlikeli maddeler, uzun vadede kanser, sinir sistemi bozuklukları ve hormonal dengesizlikler gibi ciddi sağlık sorunlarına yol açabilir.</a:t>
            </a:r>
            <a:endParaRPr lang="en-US" sz="1600" dirty="0"/>
          </a:p>
        </p:txBody>
      </p:sp>
      <p:sp>
        <p:nvSpPr>
          <p:cNvPr id="18" name="Text 7"/>
          <p:cNvSpPr/>
          <p:nvPr/>
        </p:nvSpPr>
        <p:spPr>
          <a:xfrm>
            <a:off x="9444990" y="1854200"/>
            <a:ext cx="479425" cy="3841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8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19" name="Text 8"/>
          <p:cNvSpPr/>
          <p:nvPr/>
        </p:nvSpPr>
        <p:spPr>
          <a:xfrm>
            <a:off x="8256905" y="2628265"/>
            <a:ext cx="2859405" cy="30678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Çevresel Etkiler</a:t>
            </a:r>
            <a:endParaRPr lang="en-US" sz="1600" dirty="0"/>
          </a:p>
        </p:txBody>
      </p:sp>
      <p:sp>
        <p:nvSpPr>
          <p:cNvPr id="20" name="Text 9"/>
          <p:cNvSpPr/>
          <p:nvPr/>
        </p:nvSpPr>
        <p:spPr>
          <a:xfrm>
            <a:off x="8348953" y="3294902"/>
            <a:ext cx="2859341" cy="160000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E-Atıkların doğaya karışması, toprak ve su kaynaklarını zehirlemekten hava kirliliğine kadar çeşitli çevresel sorunlara neden olabilir.</a:t>
            </a:r>
            <a:endParaRPr lang="en-US" sz="16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5:09:33-d2r9gb9e3tpg8rchv56g.png"/>
          <p:cNvPicPr>
            <a:picLocks noChangeAspect="1"/>
          </p:cNvPicPr>
          <p:nvPr/>
        </p:nvPicPr>
        <p:blipFill>
          <a:blip r:embed="rId3">
            <a:alphaModFix amt="67000"/>
          </a:blip>
          <a:stretch>
            <a:fillRect/>
          </a:stretch>
        </p:blipFill>
        <p:spPr>
          <a:xfrm>
            <a:off x="3088005" y="1890395"/>
            <a:ext cx="8442325" cy="1851025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2-15:09:08-d2r9g51e3tpg8rchv50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680000">
            <a:off x="625943" y="-292917"/>
            <a:ext cx="410596" cy="163755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542290" y="867410"/>
            <a:ext cx="8944610" cy="83312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Gelişmekte Olan Ülkelerdeki Etkiler</a:t>
            </a:r>
            <a:endParaRPr lang="en-US" sz="1600" dirty="0"/>
          </a:p>
        </p:txBody>
      </p:sp>
      <p:pic>
        <p:nvPicPr>
          <p:cNvPr id="5" name="Image 2" descr="https://kimi-img.moonshot.cn/pub/slides/slides_tmpl/image/25-09-02-15:09:33-d2r9gb9e3tpg8rchv56g.png"/>
          <p:cNvPicPr>
            <a:picLocks noChangeAspect="1"/>
          </p:cNvPicPr>
          <p:nvPr/>
        </p:nvPicPr>
        <p:blipFill>
          <a:blip r:embed="rId3">
            <a:alphaModFix amt="67000"/>
          </a:blip>
          <a:stretch>
            <a:fillRect/>
          </a:stretch>
        </p:blipFill>
        <p:spPr>
          <a:xfrm>
            <a:off x="821055" y="4236720"/>
            <a:ext cx="8442325" cy="1851025"/>
          </a:xfrm>
          <a:prstGeom prst="rect">
            <a:avLst/>
          </a:prstGeom>
        </p:spPr>
      </p:pic>
      <p:pic>
        <p:nvPicPr>
          <p:cNvPr id="6" name="Image 3" descr="https://kimi-img.moonshot.cn/pub/slides/slides_tmpl/image/25-09-02-15:09:34-d2r9gbhe3tpg8rchv57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1055" y="1817370"/>
            <a:ext cx="2016760" cy="2016760"/>
          </a:xfrm>
          <a:prstGeom prst="rect">
            <a:avLst/>
          </a:prstGeom>
        </p:spPr>
      </p:pic>
      <p:pic>
        <p:nvPicPr>
          <p:cNvPr id="7" name="Image 4" descr="https://kimi-img.moonshot.cn/pub/slides/slides_tmpl/image/25-09-02-15:09:34-d2r9gbhe3tpg8rchv57g.png"/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9439910" y="4100195"/>
            <a:ext cx="2016760" cy="2016760"/>
          </a:xfrm>
          <a:prstGeom prst="rect">
            <a:avLst/>
          </a:prstGeom>
        </p:spPr>
      </p:pic>
      <p:pic>
        <p:nvPicPr>
          <p:cNvPr id="8" name="Image 5" descr="https://kimi-img.moonshot.cn/pub/slides/slides_tmpl/image/25-09-02-15:09:07-d2r9g4pe3tpg8rchv4rg.jpg"/>
          <p:cNvPicPr>
            <a:picLocks noChangeAspect="1"/>
          </p:cNvPicPr>
          <p:nvPr/>
        </p:nvPicPr>
        <p:blipFill>
          <a:blip r:embed="rId7"/>
          <a:srcRect t="30065" b="30065"/>
          <a:stretch/>
        </p:blipFill>
        <p:spPr>
          <a:xfrm>
            <a:off x="0" y="6541770"/>
            <a:ext cx="12192000" cy="313055"/>
          </a:xfrm>
          <a:prstGeom prst="rect">
            <a:avLst/>
          </a:prstGeom>
        </p:spPr>
      </p:pic>
      <p:pic>
        <p:nvPicPr>
          <p:cNvPr id="9" name="Image 6" descr="https://kimi-img.moonshot.cn/pub/slides/slides_tmpl/image/25-09-02-15:09:36-d2r9gc1e3tpg8rchv590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45395" y="645160"/>
            <a:ext cx="1086485" cy="1086485"/>
          </a:xfrm>
          <a:prstGeom prst="rect">
            <a:avLst/>
          </a:prstGeom>
        </p:spPr>
      </p:pic>
      <p:sp>
        <p:nvSpPr>
          <p:cNvPr id="10" name="Text 1"/>
          <p:cNvSpPr/>
          <p:nvPr/>
        </p:nvSpPr>
        <p:spPr>
          <a:xfrm>
            <a:off x="4023360" y="2091690"/>
            <a:ext cx="4751705" cy="30678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İhraç ve İşlenme</a:t>
            </a:r>
            <a:endParaRPr lang="en-US" sz="1600" dirty="0"/>
          </a:p>
        </p:txBody>
      </p:sp>
      <p:sp>
        <p:nvSpPr>
          <p:cNvPr id="11" name="Text 2"/>
          <p:cNvSpPr/>
          <p:nvPr/>
        </p:nvSpPr>
        <p:spPr>
          <a:xfrm>
            <a:off x="3904615" y="2399030"/>
            <a:ext cx="7326630" cy="63996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E-Atıkların büyük bir kısmı gelişmekte olan ülkelere ihraç edilir ve burada güvensiz koşullarda işlenir. Bu durum, işçilerin sağlığını ciddi şekilde tehdit eder.</a:t>
            </a:r>
            <a:endParaRPr lang="en-US" sz="1600" dirty="0"/>
          </a:p>
        </p:txBody>
      </p:sp>
      <p:sp>
        <p:nvSpPr>
          <p:cNvPr id="12" name="Text 3"/>
          <p:cNvSpPr/>
          <p:nvPr/>
        </p:nvSpPr>
        <p:spPr>
          <a:xfrm>
            <a:off x="1756410" y="4438015"/>
            <a:ext cx="4751705" cy="30678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Hava ve Toprak Kirliliği</a:t>
            </a:r>
            <a:endParaRPr lang="en-US" sz="1600" dirty="0"/>
          </a:p>
        </p:txBody>
      </p:sp>
      <p:sp>
        <p:nvSpPr>
          <p:cNvPr id="13" name="Text 4"/>
          <p:cNvSpPr/>
          <p:nvPr/>
        </p:nvSpPr>
        <p:spPr>
          <a:xfrm>
            <a:off x="1637665" y="4745355"/>
            <a:ext cx="7326630" cy="96004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Gelişmekte olan ülkelerde, e-atıkların işlenmesi sırasında açık havada yakma ve asit banyoları gibi yöntemler kullanılır. Bu yöntemler hava kirliliği ve toprak zehirlenmesine neden olur.</a:t>
            </a:r>
            <a:endParaRPr lang="en-US" sz="16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659928" y="2089579"/>
            <a:ext cx="2872142" cy="21050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13800" dirty="0">
                <a:solidFill>
                  <a:srgbClr val="B87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1569720" y="4858385"/>
            <a:ext cx="9379585" cy="48676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32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Küresel Durum ve Rakamlar</a:t>
            </a:r>
            <a:endParaRPr lang="en-US" sz="1600" dirty="0"/>
          </a:p>
        </p:txBody>
      </p:sp>
      <p:pic>
        <p:nvPicPr>
          <p:cNvPr id="4" name="Image 0" descr="https://kimi-img.moonshot.cn/pub/slides/slides_tmpl/image/25-09-02-15:09:07-d2r9g4pe3tpg8rchv4v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8860" y="2399030"/>
            <a:ext cx="2334895" cy="2021205"/>
          </a:xfrm>
          <a:prstGeom prst="rect">
            <a:avLst/>
          </a:prstGeom>
        </p:spPr>
      </p:pic>
      <p:pic>
        <p:nvPicPr>
          <p:cNvPr id="5" name="Image 1" descr="https://kimi-img.moonshot.cn/pub/slides/slides_tmpl/image/25-09-02-15:09:07-d2r9g4pe3tpg8rchv4v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9010015" y="2399030"/>
            <a:ext cx="2334895" cy="2021205"/>
          </a:xfrm>
          <a:prstGeom prst="rect">
            <a:avLst/>
          </a:prstGeom>
        </p:spPr>
      </p:pic>
      <p:pic>
        <p:nvPicPr>
          <p:cNvPr id="6" name="Image 2" descr="https://kimi-img.moonshot.cn/pub/slides/slides_tmpl/image/25-09-02-15:09:07-d2r9g4pe3tpg8rchv4v0.jpe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6531445"/>
            <a:ext cx="12192001" cy="323116"/>
          </a:xfrm>
          <a:prstGeom prst="rect">
            <a:avLst/>
          </a:prstGeom>
        </p:spPr>
      </p:pic>
      <p:pic>
        <p:nvPicPr>
          <p:cNvPr id="7" name="Image 3" descr="https://kimi-img.moonshot.cn/pub/slides/slides_tmpl/image/25-09-02-15:09:07-d2r9g4pe3tpg8rchv4p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9470" y="599440"/>
            <a:ext cx="10727690" cy="80645"/>
          </a:xfrm>
          <a:prstGeom prst="rect">
            <a:avLst/>
          </a:prstGeom>
        </p:spPr>
      </p:pic>
      <p:pic>
        <p:nvPicPr>
          <p:cNvPr id="8" name="Image 4" descr="https://kimi-img.moonshot.cn/pub/slides/slides_tmpl/image/25-09-02-15:09:07-d2r9g4pe3tpg8rchv4s0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90150" y="5903595"/>
            <a:ext cx="1682750" cy="62801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AF26E"/>
      </a:accent1>
      <a:accent2>
        <a:srgbClr val="F9DB6F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Geniş ekran</PresentationFormat>
  <Paragraphs>0</Paragraphs>
  <Slides>21</Slides>
  <Notes>21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Slayt Başlıkları</vt:lpstr>
      </vt:variant>
      <vt:variant>
        <vt:i4>21</vt:i4>
      </vt:variant>
    </vt:vector>
  </HeadingPairs>
  <TitlesOfParts>
    <vt:vector size="22" baseType="lpstr">
      <vt:lpstr>Custom Theme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Company>Moonshot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Dijital Atıkların Gizli Yüzü</dc:title>
  <dc:subject>Dijital Atıkların Gizli Yüzü</dc:subject>
  <dc:creator>Kimi</dc:creator>
  <cp:lastModifiedBy>Konuk Kullanıcı</cp:lastModifiedBy>
  <cp:revision>2</cp:revision>
  <dcterms:created xsi:type="dcterms:W3CDTF">2025-09-23T22:35:00Z</dcterms:created>
  <dcterms:modified xsi:type="dcterms:W3CDTF">2025-09-23T23:29:43Z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IGC">
    <vt:lpwstr>{"Label":"Dijital Atıkların Gizli Yüzü","ContentProducer":"001191110108MACG2KBH8F10000","ProduceID":"d39hvbj12h633qpm9td0","ReservedCode1":"","ContentPropagator":"001191110108MACG2KBH8F20000","PropagateID":"d39hvbj12h633qpm9td0","ReservedCode2":""}</vt:lpwstr>
  </property>
</Properties>
</file>